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304" r:id="rId5"/>
    <p:sldId id="305" r:id="rId6"/>
    <p:sldId id="308" r:id="rId7"/>
    <p:sldId id="301" r:id="rId8"/>
    <p:sldId id="302" r:id="rId9"/>
    <p:sldId id="307" r:id="rId10"/>
    <p:sldId id="306" r:id="rId11"/>
    <p:sldId id="309" r:id="rId12"/>
    <p:sldId id="300" r:id="rId13"/>
    <p:sldId id="310" r:id="rId14"/>
    <p:sldId id="311" r:id="rId15"/>
    <p:sldId id="315" r:id="rId16"/>
    <p:sldId id="321" r:id="rId17"/>
    <p:sldId id="322" r:id="rId18"/>
    <p:sldId id="323" r:id="rId19"/>
    <p:sldId id="324" r:id="rId20"/>
    <p:sldId id="325" r:id="rId21"/>
    <p:sldId id="326" r:id="rId22"/>
    <p:sldId id="327" r:id="rId23"/>
    <p:sldId id="313" r:id="rId24"/>
    <p:sldId id="314" r:id="rId25"/>
    <p:sldId id="316" r:id="rId26"/>
    <p:sldId id="317" r:id="rId27"/>
    <p:sldId id="319" r:id="rId28"/>
    <p:sldId id="320" r:id="rId29"/>
    <p:sldId id="318" r:id="rId30"/>
    <p:sldId id="3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y, Anne" initials="CA" lastIdx="5" clrIdx="0">
    <p:extLst>
      <p:ext uri="{19B8F6BF-5375-455C-9EA6-DF929625EA0E}">
        <p15:presenceInfo xmlns:p15="http://schemas.microsoft.com/office/powerpoint/2012/main" userId="S::k1771048@kcl.ac.uk::58c097d6-c91f-4fc1-8022-8a02e1ab23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177"/>
    <a:srgbClr val="F984AB"/>
    <a:srgbClr val="FF0000"/>
    <a:srgbClr val="005AD2"/>
    <a:srgbClr val="6145E5"/>
    <a:srgbClr val="6101B9"/>
    <a:srgbClr val="CED8DC"/>
    <a:srgbClr val="C8E128"/>
    <a:srgbClr val="0A2D50"/>
    <a:srgbClr val="5A64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FB3ED-9554-46B5-8F0A-BE6DBF2160EB}" v="6" dt="2024-01-23T10:28:52.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20CBB-D972-D444-8592-B23A7758CEF7}"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B49CD-7E1B-C543-B23F-34FDB672E370}" type="slidenum">
              <a:rPr lang="en-US" smtClean="0"/>
              <a:t>‹#›</a:t>
            </a:fld>
            <a:endParaRPr lang="en-US"/>
          </a:p>
        </p:txBody>
      </p:sp>
    </p:spTree>
    <p:extLst>
      <p:ext uri="{BB962C8B-B14F-4D97-AF65-F5344CB8AC3E}">
        <p14:creationId xmlns:p14="http://schemas.microsoft.com/office/powerpoint/2010/main" val="220404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1</a:t>
            </a:fld>
            <a:endParaRPr lang="en-US"/>
          </a:p>
        </p:txBody>
      </p:sp>
    </p:spTree>
    <p:extLst>
      <p:ext uri="{BB962C8B-B14F-4D97-AF65-F5344CB8AC3E}">
        <p14:creationId xmlns:p14="http://schemas.microsoft.com/office/powerpoint/2010/main" val="114904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14</a:t>
            </a:fld>
            <a:endParaRPr lang="en-US"/>
          </a:p>
        </p:txBody>
      </p:sp>
    </p:spTree>
    <p:extLst>
      <p:ext uri="{BB962C8B-B14F-4D97-AF65-F5344CB8AC3E}">
        <p14:creationId xmlns:p14="http://schemas.microsoft.com/office/powerpoint/2010/main" val="253699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15</a:t>
            </a:fld>
            <a:endParaRPr lang="en-US"/>
          </a:p>
        </p:txBody>
      </p:sp>
    </p:spTree>
    <p:extLst>
      <p:ext uri="{BB962C8B-B14F-4D97-AF65-F5344CB8AC3E}">
        <p14:creationId xmlns:p14="http://schemas.microsoft.com/office/powerpoint/2010/main" val="849400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16</a:t>
            </a:fld>
            <a:endParaRPr lang="en-US"/>
          </a:p>
        </p:txBody>
      </p:sp>
    </p:spTree>
    <p:extLst>
      <p:ext uri="{BB962C8B-B14F-4D97-AF65-F5344CB8AC3E}">
        <p14:creationId xmlns:p14="http://schemas.microsoft.com/office/powerpoint/2010/main" val="2833913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17</a:t>
            </a:fld>
            <a:endParaRPr lang="en-US"/>
          </a:p>
        </p:txBody>
      </p:sp>
    </p:spTree>
    <p:extLst>
      <p:ext uri="{BB962C8B-B14F-4D97-AF65-F5344CB8AC3E}">
        <p14:creationId xmlns:p14="http://schemas.microsoft.com/office/powerpoint/2010/main" val="118665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18</a:t>
            </a:fld>
            <a:endParaRPr lang="en-US"/>
          </a:p>
        </p:txBody>
      </p:sp>
    </p:spTree>
    <p:extLst>
      <p:ext uri="{BB962C8B-B14F-4D97-AF65-F5344CB8AC3E}">
        <p14:creationId xmlns:p14="http://schemas.microsoft.com/office/powerpoint/2010/main" val="148035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19</a:t>
            </a:fld>
            <a:endParaRPr lang="en-US"/>
          </a:p>
        </p:txBody>
      </p:sp>
    </p:spTree>
    <p:extLst>
      <p:ext uri="{BB962C8B-B14F-4D97-AF65-F5344CB8AC3E}">
        <p14:creationId xmlns:p14="http://schemas.microsoft.com/office/powerpoint/2010/main" val="159543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23</a:t>
            </a:fld>
            <a:endParaRPr lang="en-US"/>
          </a:p>
        </p:txBody>
      </p:sp>
    </p:spTree>
    <p:extLst>
      <p:ext uri="{BB962C8B-B14F-4D97-AF65-F5344CB8AC3E}">
        <p14:creationId xmlns:p14="http://schemas.microsoft.com/office/powerpoint/2010/main" val="1283763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C3B49CD-7E1B-C543-B23F-34FDB672E370}" type="slidenum">
              <a:rPr lang="en-US" smtClean="0"/>
              <a:t>26</a:t>
            </a:fld>
            <a:endParaRPr lang="en-US"/>
          </a:p>
        </p:txBody>
      </p:sp>
    </p:spTree>
    <p:extLst>
      <p:ext uri="{BB962C8B-B14F-4D97-AF65-F5344CB8AC3E}">
        <p14:creationId xmlns:p14="http://schemas.microsoft.com/office/powerpoint/2010/main" val="2984734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27</a:t>
            </a:fld>
            <a:endParaRPr lang="en-US"/>
          </a:p>
        </p:txBody>
      </p:sp>
    </p:spTree>
    <p:extLst>
      <p:ext uri="{BB962C8B-B14F-4D97-AF65-F5344CB8AC3E}">
        <p14:creationId xmlns:p14="http://schemas.microsoft.com/office/powerpoint/2010/main" val="427110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2</a:t>
            </a:fld>
            <a:endParaRPr lang="en-US"/>
          </a:p>
        </p:txBody>
      </p:sp>
    </p:spTree>
    <p:extLst>
      <p:ext uri="{BB962C8B-B14F-4D97-AF65-F5344CB8AC3E}">
        <p14:creationId xmlns:p14="http://schemas.microsoft.com/office/powerpoint/2010/main" val="394731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3</a:t>
            </a:fld>
            <a:endParaRPr lang="en-US"/>
          </a:p>
        </p:txBody>
      </p:sp>
    </p:spTree>
    <p:extLst>
      <p:ext uri="{BB962C8B-B14F-4D97-AF65-F5344CB8AC3E}">
        <p14:creationId xmlns:p14="http://schemas.microsoft.com/office/powerpoint/2010/main" val="392577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5</a:t>
            </a:fld>
            <a:endParaRPr lang="en-US"/>
          </a:p>
        </p:txBody>
      </p:sp>
    </p:spTree>
    <p:extLst>
      <p:ext uri="{BB962C8B-B14F-4D97-AF65-F5344CB8AC3E}">
        <p14:creationId xmlns:p14="http://schemas.microsoft.com/office/powerpoint/2010/main" val="394731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3B49CD-7E1B-C543-B23F-34FDB672E370}" type="slidenum">
              <a:rPr lang="en-US" smtClean="0"/>
              <a:t>6</a:t>
            </a:fld>
            <a:endParaRPr lang="en-US"/>
          </a:p>
        </p:txBody>
      </p:sp>
    </p:spTree>
    <p:extLst>
      <p:ext uri="{BB962C8B-B14F-4D97-AF65-F5344CB8AC3E}">
        <p14:creationId xmlns:p14="http://schemas.microsoft.com/office/powerpoint/2010/main" val="168934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C3B49CD-7E1B-C543-B23F-34FDB672E370}" type="slidenum">
              <a:rPr lang="en-US" smtClean="0"/>
              <a:t>7</a:t>
            </a:fld>
            <a:endParaRPr lang="en-US"/>
          </a:p>
        </p:txBody>
      </p:sp>
    </p:spTree>
    <p:extLst>
      <p:ext uri="{BB962C8B-B14F-4D97-AF65-F5344CB8AC3E}">
        <p14:creationId xmlns:p14="http://schemas.microsoft.com/office/powerpoint/2010/main" val="412050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C3B49CD-7E1B-C543-B23F-34FDB672E370}" type="slidenum">
              <a:rPr lang="en-US" smtClean="0"/>
              <a:t>8</a:t>
            </a:fld>
            <a:endParaRPr lang="en-US"/>
          </a:p>
        </p:txBody>
      </p:sp>
    </p:spTree>
    <p:extLst>
      <p:ext uri="{BB962C8B-B14F-4D97-AF65-F5344CB8AC3E}">
        <p14:creationId xmlns:p14="http://schemas.microsoft.com/office/powerpoint/2010/main" val="1618144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C3B49CD-7E1B-C543-B23F-34FDB672E370}" type="slidenum">
              <a:rPr lang="en-US" smtClean="0"/>
              <a:t>12</a:t>
            </a:fld>
            <a:endParaRPr lang="en-US"/>
          </a:p>
        </p:txBody>
      </p:sp>
    </p:spTree>
    <p:extLst>
      <p:ext uri="{BB962C8B-B14F-4D97-AF65-F5344CB8AC3E}">
        <p14:creationId xmlns:p14="http://schemas.microsoft.com/office/powerpoint/2010/main" val="324216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13</a:t>
            </a:fld>
            <a:endParaRPr lang="en-US"/>
          </a:p>
        </p:txBody>
      </p:sp>
    </p:spTree>
    <p:extLst>
      <p:ext uri="{BB962C8B-B14F-4D97-AF65-F5344CB8AC3E}">
        <p14:creationId xmlns:p14="http://schemas.microsoft.com/office/powerpoint/2010/main" val="4184997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ac1/Desktop/KCL%20LOGO%20WO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file://localhost/Users/mac1/Desktop/KCL_box_red_485_rgb.pn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UK Cover slide">
    <p:bg>
      <p:bgPr>
        <a:solidFill>
          <a:srgbClr val="CDD7DC"/>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05DBA87-7AB9-4144-A17F-43A9C30380F1}"/>
              </a:ext>
            </a:extLst>
          </p:cNvPr>
          <p:cNvGrpSpPr/>
          <p:nvPr userDrawn="1"/>
        </p:nvGrpSpPr>
        <p:grpSpPr>
          <a:xfrm>
            <a:off x="2744511" y="869793"/>
            <a:ext cx="6692677" cy="5118415"/>
            <a:chOff x="1211282" y="869792"/>
            <a:chExt cx="6721435" cy="5118415"/>
          </a:xfrm>
        </p:grpSpPr>
        <p:sp>
          <p:nvSpPr>
            <p:cNvPr id="4" name="Rectangle 3">
              <a:extLst>
                <a:ext uri="{FF2B5EF4-FFF2-40B4-BE49-F238E27FC236}">
                  <a16:creationId xmlns:a16="http://schemas.microsoft.com/office/drawing/2014/main" id="{7ECAA9C9-0BE4-5F43-B408-44CF4ECDD428}"/>
                </a:ext>
              </a:extLst>
            </p:cNvPr>
            <p:cNvSpPr/>
            <p:nvPr userDrawn="1"/>
          </p:nvSpPr>
          <p:spPr>
            <a:xfrm>
              <a:off x="1211282" y="869792"/>
              <a:ext cx="6721435" cy="5118415"/>
            </a:xfrm>
            <a:prstGeom prst="rect">
              <a:avLst/>
            </a:prstGeom>
            <a:solidFill>
              <a:srgbClr val="E223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2"/>
            </a:p>
          </p:txBody>
        </p:sp>
        <p:pic>
          <p:nvPicPr>
            <p:cNvPr id="5" name="KCL-LOGO-INTERNATIONAL.png">
              <a:extLst>
                <a:ext uri="{FF2B5EF4-FFF2-40B4-BE49-F238E27FC236}">
                  <a16:creationId xmlns:a16="http://schemas.microsoft.com/office/drawing/2014/main" id="{B036F538-478A-B641-903C-F7985F6DF1D7}"/>
                </a:ext>
              </a:extLst>
            </p:cNvPr>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2024655" y="1671090"/>
              <a:ext cx="5127602" cy="3554053"/>
            </a:xfrm>
            <a:prstGeom prst="rect">
              <a:avLst/>
            </a:prstGeom>
          </p:spPr>
        </p:pic>
      </p:grpSp>
    </p:spTree>
    <p:extLst>
      <p:ext uri="{BB962C8B-B14F-4D97-AF65-F5344CB8AC3E}">
        <p14:creationId xmlns:p14="http://schemas.microsoft.com/office/powerpoint/2010/main" val="25288949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bullets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KingsBureauGrot ThreeSeven" panose="02000506040000020004" pitchFamily="2" charset="0"/>
              </a:defRPr>
            </a:lvl1pPr>
          </a:lstStyle>
          <a:p>
            <a:r>
              <a:rPr lang="en-GB"/>
              <a:t>Click to edit Master title style</a:t>
            </a:r>
            <a:endParaRPr lang="en-US"/>
          </a:p>
        </p:txBody>
      </p:sp>
      <p:sp>
        <p:nvSpPr>
          <p:cNvPr id="3" name="Content Placeholder 2"/>
          <p:cNvSpPr>
            <a:spLocks noGrp="1"/>
          </p:cNvSpPr>
          <p:nvPr>
            <p:ph idx="1" hasCustomPrompt="1"/>
          </p:nvPr>
        </p:nvSpPr>
        <p:spPr/>
        <p:txBody>
          <a:bodyPr>
            <a:normAutofit/>
          </a:bodyPr>
          <a:lstStyle>
            <a:lvl1pPr marL="342900" indent="-342900"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342900" indent="-342900"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2pPr>
            <a:lvl3pPr marL="268715" indent="-268715" algn="l" defTabSz="457200" rtl="0" eaLnBrk="1" latinLnBrk="0" hangingPunct="1">
              <a:lnSpc>
                <a:spcPct val="120000"/>
              </a:lnSpc>
              <a:spcBef>
                <a:spcPts val="0"/>
              </a:spcBef>
              <a:buClr>
                <a:srgbClr val="0A2D50"/>
              </a:buClr>
              <a:buFont typeface="Arial"/>
              <a:buChar char="•"/>
              <a:defRPr lang="en-US" sz="2000" kern="1200" dirty="0" smtClean="0">
                <a:solidFill>
                  <a:schemeClr val="tx1"/>
                </a:solidFill>
                <a:latin typeface="Georgia"/>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4pPr>
            <a:lvl5pPr marL="806144" indent="-268715"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5pPr>
            <a:lvl6pPr marL="2286000" indent="0">
              <a:buNone/>
              <a:defRPr/>
            </a:lvl6pPr>
          </a:lstStyle>
          <a:p>
            <a:r>
              <a:rPr lang="en-US"/>
              <a:t>First level bullet point (indent x0)</a:t>
            </a:r>
          </a:p>
          <a:p>
            <a:pPr lvl="3"/>
            <a:r>
              <a:rPr lang="en-US"/>
              <a:t>Second level bullet point (indent x1)</a:t>
            </a:r>
          </a:p>
          <a:p>
            <a:pPr lvl="4"/>
            <a:r>
              <a:rPr lang="en-US"/>
              <a:t>Third level bullet point (indent x2)</a:t>
            </a:r>
          </a:p>
          <a:p>
            <a:pPr lvl="1"/>
            <a:endParaRPr lang="en-US"/>
          </a:p>
        </p:txBody>
      </p:sp>
      <p:sp>
        <p:nvSpPr>
          <p:cNvPr id="4" name="Date Placeholder 3"/>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5" name="Footer Placeholder 4"/>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cxnSp>
        <p:nvCxnSpPr>
          <p:cNvPr id="7" name="Straight Connector 6"/>
          <p:cNvCxnSpPr/>
          <p:nvPr/>
        </p:nvCxnSpPr>
        <p:spPr>
          <a:xfrm>
            <a:off x="480001" y="909220"/>
            <a:ext cx="11232000"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4727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s - text and bullet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a:t>Two columns – text and bullets</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pPr marL="0" indent="0">
              <a:buNone/>
            </a:pPr>
            <a:r>
              <a:rPr lang="en-US"/>
              <a:t>First line of text/heading/intro would go here, remove bullet (indent x0)</a:t>
            </a:r>
          </a:p>
          <a:p>
            <a:pPr lvl="1"/>
            <a:r>
              <a:rPr lang="en-US"/>
              <a:t>Second line of text would go here (remove bullet, indent x1)</a:t>
            </a:r>
          </a:p>
          <a:p>
            <a:pPr lvl="2"/>
            <a:r>
              <a:rPr lang="en-US"/>
              <a:t>First level bullet point (indent x2)</a:t>
            </a:r>
          </a:p>
          <a:p>
            <a:pPr lvl="3"/>
            <a:r>
              <a:rPr lang="en-US"/>
              <a:t>Second level bullet point (indent x3)</a:t>
            </a:r>
          </a:p>
          <a:p>
            <a:pPr lvl="4"/>
            <a:r>
              <a:rPr lang="en-US"/>
              <a:t>Third level bullet point (indent x4)</a:t>
            </a:r>
          </a:p>
          <a:p>
            <a:endParaRPr lang="en-US"/>
          </a:p>
        </p:txBody>
      </p:sp>
      <p:sp>
        <p:nvSpPr>
          <p:cNvPr id="4" name="Content Placeholder 3"/>
          <p:cNvSpPr>
            <a:spLocks noGrp="1"/>
          </p:cNvSpPr>
          <p:nvPr>
            <p:ph sz="half" idx="2" hasCustomPrompt="1"/>
          </p:nvPr>
        </p:nvSpPr>
        <p:spPr>
          <a:xfrm>
            <a:off x="6336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line of text/heading/intro would go here, remove bullet (indent x0)</a:t>
            </a:r>
          </a:p>
          <a:p>
            <a:pPr lvl="1"/>
            <a:r>
              <a:rPr lang="en-US"/>
              <a:t>Second line of text would go here (remove bullet, indent x1)</a:t>
            </a:r>
          </a:p>
          <a:p>
            <a:pPr lvl="2"/>
            <a:r>
              <a:rPr lang="en-US"/>
              <a:t>First level bullet point (indent x2)</a:t>
            </a:r>
          </a:p>
          <a:p>
            <a:pPr lvl="3"/>
            <a:r>
              <a:rPr lang="en-US"/>
              <a:t>Second level bullet point (indent x3)</a:t>
            </a:r>
          </a:p>
          <a:p>
            <a:pPr lvl="4"/>
            <a:r>
              <a:rPr lang="en-US"/>
              <a:t>Third level bullet point (indent x4)</a:t>
            </a:r>
          </a:p>
          <a:p>
            <a:endParaRPr lang="en-US"/>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5421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s - bullets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GB"/>
              <a:t>Two columns – bullets only</a:t>
            </a:r>
            <a:endParaRPr lang="en-US"/>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level bullet point (indent x0)</a:t>
            </a:r>
          </a:p>
          <a:p>
            <a:pPr lvl="1"/>
            <a:r>
              <a:rPr lang="en-US"/>
              <a:t>Second level bullet point (indent x1)</a:t>
            </a:r>
          </a:p>
          <a:p>
            <a:pPr lvl="2"/>
            <a:r>
              <a:rPr lang="en-US"/>
              <a:t>Third level bullet point (indent x2)</a:t>
            </a:r>
          </a:p>
          <a:p>
            <a:pPr lvl="3"/>
            <a:r>
              <a:rPr lang="en-US"/>
              <a:t>Fourth level bullet point (indent x3)</a:t>
            </a:r>
          </a:p>
          <a:p>
            <a:pPr lvl="4"/>
            <a:r>
              <a:rPr lang="en-US"/>
              <a:t>Fifth level bullet point (indent x4)</a:t>
            </a:r>
          </a:p>
          <a:p>
            <a:pPr lvl="0"/>
            <a:endParaRPr lang="en-US"/>
          </a:p>
        </p:txBody>
      </p:sp>
      <p:sp>
        <p:nvSpPr>
          <p:cNvPr id="4" name="Content Placeholder 3"/>
          <p:cNvSpPr>
            <a:spLocks noGrp="1"/>
          </p:cNvSpPr>
          <p:nvPr>
            <p:ph sz="half" idx="2" hasCustomPrompt="1"/>
          </p:nvPr>
        </p:nvSpPr>
        <p:spPr>
          <a:xfrm>
            <a:off x="6336000" y="1088721"/>
            <a:ext cx="5376000" cy="4860560"/>
          </a:xfrm>
        </p:spPr>
        <p:txBody>
          <a:bodyPr>
            <a:normAutofit/>
          </a:bodyPr>
          <a:lstStyle>
            <a:lvl1pPr marL="0" indent="0">
              <a:buNone/>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level bullet point (indent x0)</a:t>
            </a:r>
          </a:p>
          <a:p>
            <a:pPr lvl="1"/>
            <a:r>
              <a:rPr lang="en-US"/>
              <a:t>Second level bullet point (indent x1)</a:t>
            </a:r>
          </a:p>
          <a:p>
            <a:pPr lvl="2"/>
            <a:r>
              <a:rPr lang="en-US"/>
              <a:t>Third level bullet point (indent x2)</a:t>
            </a:r>
          </a:p>
          <a:p>
            <a:pPr lvl="3"/>
            <a:r>
              <a:rPr lang="en-US"/>
              <a:t>Fourth level bullet point (indent x3)</a:t>
            </a:r>
          </a:p>
          <a:p>
            <a:pPr lvl="4"/>
            <a:r>
              <a:rPr lang="en-US"/>
              <a:t>Fifth level bullet point (indent x4)</a:t>
            </a:r>
          </a:p>
          <a:p>
            <a:endParaRPr lang="en-US"/>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5075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s - text/bullets and image - al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a:t>Two columns – text/bullets and image – alt 1</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1991"/>
            </a:lvl4pPr>
            <a:lvl5pPr marL="806144" indent="-268715">
              <a:defRPr sz="1991"/>
            </a:lvl5pPr>
            <a:lvl6pPr>
              <a:defRPr sz="1792"/>
            </a:lvl6pPr>
            <a:lvl7pPr>
              <a:defRPr sz="1792"/>
            </a:lvl7pPr>
            <a:lvl8pPr>
              <a:defRPr sz="1792"/>
            </a:lvl8pPr>
            <a:lvl9pPr>
              <a:defRPr sz="1792"/>
            </a:lvl9pPr>
          </a:lstStyle>
          <a:p>
            <a:r>
              <a:rPr lang="en-US"/>
              <a:t>First line of text/heading/intro would go here, remove bullet (indent x0)</a:t>
            </a:r>
          </a:p>
          <a:p>
            <a:pPr lvl="1"/>
            <a:r>
              <a:rPr lang="en-US"/>
              <a:t>Second line of text would go here (remove bullet, indent x1)</a:t>
            </a:r>
          </a:p>
          <a:p>
            <a:pPr lvl="2"/>
            <a:r>
              <a:rPr lang="en-US"/>
              <a:t>First level bullet point (indent x2)</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1" name="Picture Placeholder 10"/>
          <p:cNvSpPr>
            <a:spLocks noGrp="1"/>
          </p:cNvSpPr>
          <p:nvPr>
            <p:ph type="pic" sz="quarter" idx="13" hasCustomPrompt="1"/>
          </p:nvPr>
        </p:nvSpPr>
        <p:spPr>
          <a:xfrm>
            <a:off x="6335667" y="1089025"/>
            <a:ext cx="5376333" cy="4860925"/>
          </a:xfrm>
        </p:spPr>
        <p:txBody>
          <a:bodyPr/>
          <a:lstStyle>
            <a:lvl1pPr>
              <a:defRPr b="0" i="0">
                <a:latin typeface="Kings Caslon Text" panose="02000503000000020003" pitchFamily="2" charset="77"/>
              </a:defRPr>
            </a:lvl1pPr>
          </a:lstStyle>
          <a:p>
            <a:r>
              <a:rPr lang="en-GB"/>
              <a:t>Drag picture to placeholder or click icon to add</a:t>
            </a:r>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2196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s – text/bullets and image – alt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a:t>Two columns – text/bullets and image – alt 2</a:t>
            </a:r>
          </a:p>
        </p:txBody>
      </p:sp>
      <p:sp>
        <p:nvSpPr>
          <p:cNvPr id="3" name="Content Placeholder 2"/>
          <p:cNvSpPr>
            <a:spLocks noGrp="1"/>
          </p:cNvSpPr>
          <p:nvPr>
            <p:ph sz="half" idx="1" hasCustomPrompt="1"/>
          </p:nvPr>
        </p:nvSpPr>
        <p:spPr>
          <a:xfrm>
            <a:off x="6336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line of text/heading/intro would go here, remove bullet (indent x0)</a:t>
            </a:r>
          </a:p>
          <a:p>
            <a:pPr lvl="1"/>
            <a:r>
              <a:rPr lang="en-US"/>
              <a:t>Second line of text would go here (remove bullet, indent x1)</a:t>
            </a:r>
          </a:p>
          <a:p>
            <a:pPr lvl="2"/>
            <a:r>
              <a:rPr lang="en-US"/>
              <a:t>First level bullet point (indent x2)</a:t>
            </a:r>
          </a:p>
          <a:p>
            <a:pPr lvl="3"/>
            <a:r>
              <a:rPr lang="en-US"/>
              <a:t>Second level bullet point (indent x3)</a:t>
            </a:r>
          </a:p>
          <a:p>
            <a:pPr lvl="4"/>
            <a:r>
              <a:rPr lang="en-US"/>
              <a:t>Third level bullet point (indent x4)</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1" name="Picture Placeholder 10"/>
          <p:cNvSpPr>
            <a:spLocks noGrp="1"/>
          </p:cNvSpPr>
          <p:nvPr>
            <p:ph type="pic" sz="quarter" idx="13" hasCustomPrompt="1"/>
          </p:nvPr>
        </p:nvSpPr>
        <p:spPr>
          <a:xfrm>
            <a:off x="480001" y="1088356"/>
            <a:ext cx="5376333" cy="4860925"/>
          </a:xfrm>
        </p:spPr>
        <p:txBody>
          <a:bodyPr/>
          <a:lstStyle>
            <a:lvl1pPr>
              <a:defRPr b="0" i="0">
                <a:latin typeface="Kings Caslon Text" panose="02000503000000020003" pitchFamily="2" charset="77"/>
              </a:defRPr>
            </a:lvl1pPr>
          </a:lstStyle>
          <a:p>
            <a:r>
              <a:rPr lang="en-GB"/>
              <a:t>Drag picture to placeholder or click icon to add</a:t>
            </a:r>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1938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s – bullets and image – al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a:t>Two columns – bullets and image – alt 1</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lgn="l" defTabSz="457200" rtl="0" eaLnBrk="1" latinLnBrk="0" hangingPunct="1">
              <a:lnSpc>
                <a:spcPct val="120000"/>
              </a:lnSpc>
              <a:spcBef>
                <a:spcPts val="0"/>
              </a:spcBef>
              <a:buClr>
                <a:srgbClr val="0A2D50"/>
              </a:buClr>
              <a:buFont typeface="Arial"/>
              <a:buNone/>
              <a:defRPr lang="en-GB"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level bullet point (indent x0)</a:t>
            </a:r>
          </a:p>
          <a:p>
            <a:pPr lvl="1"/>
            <a:r>
              <a:rPr lang="en-US"/>
              <a:t>Second level bullet point (indent x1)</a:t>
            </a:r>
          </a:p>
          <a:p>
            <a:pPr lvl="2"/>
            <a:r>
              <a:rPr lang="en-US"/>
              <a:t>Third level bullet point (indent x2)</a:t>
            </a:r>
          </a:p>
          <a:p>
            <a:pPr lvl="3"/>
            <a:r>
              <a:rPr lang="en-US"/>
              <a:t>Fourth level bullet point (indent x3)</a:t>
            </a:r>
          </a:p>
          <a:p>
            <a:pPr lvl="4"/>
            <a:r>
              <a:rPr lang="en-US"/>
              <a:t>Fifth level bullet point (indent x4)</a:t>
            </a:r>
          </a:p>
          <a:p>
            <a:pPr lvl="0"/>
            <a:endParaRPr lang="en-US"/>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1" name="Picture Placeholder 10"/>
          <p:cNvSpPr>
            <a:spLocks noGrp="1"/>
          </p:cNvSpPr>
          <p:nvPr>
            <p:ph type="pic" sz="quarter" idx="13"/>
          </p:nvPr>
        </p:nvSpPr>
        <p:spPr>
          <a:xfrm>
            <a:off x="6335667" y="1089025"/>
            <a:ext cx="5376333" cy="4860925"/>
          </a:xfrm>
        </p:spPr>
        <p:txBody>
          <a:bodyPr/>
          <a:lstStyle/>
          <a:p>
            <a:r>
              <a:rPr lang="en-GB"/>
              <a:t>Drag picture to placeholder or click icon to add</a:t>
            </a:r>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16388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s – bullets and image – alt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Two columns – bullets and image – alt 2</a:t>
            </a:r>
          </a:p>
        </p:txBody>
      </p:sp>
      <p:sp>
        <p:nvSpPr>
          <p:cNvPr id="3" name="Content Placeholder 2"/>
          <p:cNvSpPr>
            <a:spLocks noGrp="1"/>
          </p:cNvSpPr>
          <p:nvPr>
            <p:ph sz="half" idx="1" hasCustomPrompt="1"/>
          </p:nvPr>
        </p:nvSpPr>
        <p:spPr>
          <a:xfrm>
            <a:off x="6336000" y="1088721"/>
            <a:ext cx="5376000" cy="4860560"/>
          </a:xfrm>
        </p:spPr>
        <p:txBody>
          <a:bodyPr>
            <a:normAutofit/>
          </a:bodyPr>
          <a:lstStyle>
            <a:lvl1pPr marL="0" indent="0">
              <a:buFont typeface="Arial" panose="020B0604020202020204" pitchFamily="34" charset="0"/>
              <a:buNone/>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342900" indent="-342900">
              <a:buFont typeface="Arial" panose="020B0604020202020204" pitchFamily="34" charset="0"/>
              <a:buChar char="•"/>
              <a:defRPr sz="2000" b="0" i="0">
                <a:latin typeface="Kings Caslon Text" panose="02000503000000020003" pitchFamily="2" charset="77"/>
              </a:defRPr>
            </a:lvl2pPr>
            <a:lvl3pPr marL="342900" indent="-342900">
              <a:buFont typeface="Arial" panose="020B0604020202020204" pitchFamily="34" charset="0"/>
              <a:buChar char="•"/>
              <a:defRPr sz="2000" b="0" i="0">
                <a:latin typeface="Kings Caslon Text" panose="02000503000000020003" pitchFamily="2" charset="77"/>
              </a:defRPr>
            </a:lvl3pPr>
            <a:lvl4pPr marL="268714" indent="0">
              <a:buFont typeface="Arial" panose="020B0604020202020204" pitchFamily="34" charset="0"/>
              <a:buNone/>
              <a:defRPr sz="2000" b="0" i="0">
                <a:latin typeface="Kings Caslon Text" panose="02000503000000020003" pitchFamily="2" charset="77"/>
              </a:defRPr>
            </a:lvl4pPr>
            <a:lvl5pPr marL="537429" indent="0">
              <a:buFont typeface="Arial" panose="020B0604020202020204" pitchFamily="34" charset="0"/>
              <a:buNone/>
              <a:defRPr sz="2000" b="0" i="0">
                <a:latin typeface="Kings Caslon Text" panose="02000503000000020003" pitchFamily="2" charset="77"/>
              </a:defRPr>
            </a:lvl5pPr>
            <a:lvl6pPr marL="2286000" indent="0">
              <a:buNone/>
              <a:defRPr sz="1792"/>
            </a:lvl6pPr>
            <a:lvl7pPr>
              <a:defRPr sz="1792"/>
            </a:lvl7pPr>
            <a:lvl8pPr>
              <a:defRPr sz="1792"/>
            </a:lvl8pPr>
            <a:lvl9pPr>
              <a:defRPr sz="1792"/>
            </a:lvl9pPr>
          </a:lstStyle>
          <a:p>
            <a:r>
              <a:rPr lang="en-US"/>
              <a:t>First level bullet point (indent x0)</a:t>
            </a:r>
          </a:p>
          <a:p>
            <a:pPr lvl="1"/>
            <a:r>
              <a:rPr lang="en-US"/>
              <a:t>Second level bullet point (indent x1)</a:t>
            </a:r>
          </a:p>
          <a:p>
            <a:pPr lvl="2"/>
            <a:r>
              <a:rPr lang="en-US"/>
              <a:t>Third level bullet point (indent x2)</a:t>
            </a:r>
          </a:p>
          <a:p>
            <a:pPr lvl="3"/>
            <a:r>
              <a:rPr lang="en-US"/>
              <a:t>Fourth level bullet point (indent x3)</a:t>
            </a:r>
          </a:p>
          <a:p>
            <a:pPr lvl="4"/>
            <a:r>
              <a:rPr lang="en-US"/>
              <a:t>Fifth level bullet point (indent x4)</a:t>
            </a:r>
          </a:p>
          <a:p>
            <a:endParaRPr lang="en-US"/>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1" name="Picture Placeholder 10"/>
          <p:cNvSpPr>
            <a:spLocks noGrp="1"/>
          </p:cNvSpPr>
          <p:nvPr>
            <p:ph type="pic" sz="quarter" idx="13"/>
          </p:nvPr>
        </p:nvSpPr>
        <p:spPr>
          <a:xfrm>
            <a:off x="480001" y="1088356"/>
            <a:ext cx="5376333" cy="4860925"/>
          </a:xfrm>
        </p:spPr>
        <p:txBody>
          <a:bodyPr/>
          <a:lstStyle/>
          <a:p>
            <a:r>
              <a:rPr lang="en-GB"/>
              <a:t>Drag picture to placeholder or click icon to add</a:t>
            </a:r>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43486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x1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Picture x1</a:t>
            </a:r>
          </a:p>
        </p:txBody>
      </p:sp>
      <p:sp>
        <p:nvSpPr>
          <p:cNvPr id="4" name="Date Placeholder 3"/>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5" name="Footer Placeholder 4"/>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cxnSp>
        <p:nvCxnSpPr>
          <p:cNvPr id="7" name="Straight Connector 6"/>
          <p:cNvCxnSpPr/>
          <p:nvPr/>
        </p:nvCxnSpPr>
        <p:spPr>
          <a:xfrm>
            <a:off x="480001" y="909220"/>
            <a:ext cx="11232000"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a:extLst>
              <a:ext uri="{FF2B5EF4-FFF2-40B4-BE49-F238E27FC236}">
                <a16:creationId xmlns:a16="http://schemas.microsoft.com/office/drawing/2014/main" id="{B134C904-740B-E84D-B324-36B6DE7B233C}"/>
              </a:ext>
            </a:extLst>
          </p:cNvPr>
          <p:cNvSpPr>
            <a:spLocks noGrp="1"/>
          </p:cNvSpPr>
          <p:nvPr>
            <p:ph type="pic" sz="quarter" idx="13"/>
          </p:nvPr>
        </p:nvSpPr>
        <p:spPr>
          <a:xfrm>
            <a:off x="479425" y="1049338"/>
            <a:ext cx="11233150" cy="4758792"/>
          </a:xfrm>
        </p:spPr>
        <p:txBody>
          <a:bodyPr/>
          <a:lstStyle/>
          <a:p>
            <a:endParaRPr lang="en-US"/>
          </a:p>
        </p:txBody>
      </p:sp>
      <p:sp>
        <p:nvSpPr>
          <p:cNvPr id="11" name="Text Placeholder 3">
            <a:extLst>
              <a:ext uri="{FF2B5EF4-FFF2-40B4-BE49-F238E27FC236}">
                <a16:creationId xmlns:a16="http://schemas.microsoft.com/office/drawing/2014/main" id="{3029D345-CF89-564D-B6D0-39BB56CBE9BE}"/>
              </a:ext>
            </a:extLst>
          </p:cNvPr>
          <p:cNvSpPr>
            <a:spLocks noGrp="1"/>
          </p:cNvSpPr>
          <p:nvPr>
            <p:ph type="body" sz="half" idx="2"/>
          </p:nvPr>
        </p:nvSpPr>
        <p:spPr>
          <a:xfrm>
            <a:off x="482063" y="5949280"/>
            <a:ext cx="11280263"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853188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x 4 with caption">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2" y="1088720"/>
            <a:ext cx="5496000"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4" name="Text Placeholder 3"/>
          <p:cNvSpPr>
            <a:spLocks noGrp="1"/>
          </p:cNvSpPr>
          <p:nvPr>
            <p:ph type="body" sz="half" idx="2"/>
          </p:nvPr>
        </p:nvSpPr>
        <p:spPr>
          <a:xfrm>
            <a:off x="480001" y="5949280"/>
            <a:ext cx="11232000" cy="548720"/>
          </a:xfrm>
        </p:spPr>
        <p:txBody>
          <a:bodyPr/>
          <a:lstStyle>
            <a:lvl1pPr marL="0" indent="0">
              <a:buNone/>
              <a:defRPr sz="1394"/>
            </a:lvl1pPr>
            <a:lvl2pPr marL="455234" indent="0">
              <a:buNone/>
              <a:defRPr sz="1195"/>
            </a:lvl2pPr>
            <a:lvl3pPr marL="910468" indent="0">
              <a:buNone/>
              <a:defRPr sz="996"/>
            </a:lvl3pPr>
            <a:lvl4pPr marL="1365702" indent="0">
              <a:buNone/>
              <a:defRPr sz="896"/>
            </a:lvl4pPr>
            <a:lvl5pPr marL="1820936" indent="0">
              <a:buNone/>
              <a:defRPr sz="896"/>
            </a:lvl5pPr>
            <a:lvl6pPr marL="2276170" indent="0">
              <a:buNone/>
              <a:defRPr sz="896"/>
            </a:lvl6pPr>
            <a:lvl7pPr marL="2731404" indent="0">
              <a:buNone/>
              <a:defRPr sz="896"/>
            </a:lvl7pPr>
            <a:lvl8pPr marL="3186638" indent="0">
              <a:buNone/>
              <a:defRPr sz="896"/>
            </a:lvl8pPr>
            <a:lvl9pPr marL="3641872" indent="0">
              <a:buNone/>
              <a:defRPr sz="896"/>
            </a:lvl9pPr>
          </a:lstStyle>
          <a:p>
            <a:pPr lvl="0"/>
            <a:r>
              <a:rPr lang="en-GB"/>
              <a:t>Click to edit Master text styles</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7" name="Picture Placeholder 2"/>
          <p:cNvSpPr>
            <a:spLocks noGrp="1"/>
          </p:cNvSpPr>
          <p:nvPr>
            <p:ph type="pic" idx="13"/>
          </p:nvPr>
        </p:nvSpPr>
        <p:spPr>
          <a:xfrm>
            <a:off x="480002" y="3519000"/>
            <a:ext cx="5496000"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8" name="Picture Placeholder 2"/>
          <p:cNvSpPr>
            <a:spLocks noGrp="1"/>
          </p:cNvSpPr>
          <p:nvPr>
            <p:ph type="pic" idx="14"/>
          </p:nvPr>
        </p:nvSpPr>
        <p:spPr>
          <a:xfrm>
            <a:off x="6215999" y="1088720"/>
            <a:ext cx="5499043"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9" name="Picture Placeholder 2"/>
          <p:cNvSpPr>
            <a:spLocks noGrp="1"/>
          </p:cNvSpPr>
          <p:nvPr>
            <p:ph type="pic" idx="15"/>
          </p:nvPr>
        </p:nvSpPr>
        <p:spPr>
          <a:xfrm>
            <a:off x="6215999" y="3519000"/>
            <a:ext cx="5499043"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2" name="Title 1"/>
          <p:cNvSpPr>
            <a:spLocks noGrp="1"/>
          </p:cNvSpPr>
          <p:nvPr>
            <p:ph type="title" hasCustomPrompt="1"/>
          </p:nvPr>
        </p:nvSpPr>
        <p:spPr/>
        <p:txBody>
          <a:bodyPr/>
          <a:lstStyle/>
          <a:p>
            <a:r>
              <a:rPr lang="en-US"/>
              <a:t>Picture x4</a:t>
            </a:r>
          </a:p>
        </p:txBody>
      </p:sp>
      <p:cxnSp>
        <p:nvCxnSpPr>
          <p:cNvPr id="14" name="Straight Connector 13"/>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4169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x 6 with caption">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3" y="1088720"/>
            <a:ext cx="3600028"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4" name="Text Placeholder 3"/>
          <p:cNvSpPr>
            <a:spLocks noGrp="1"/>
          </p:cNvSpPr>
          <p:nvPr>
            <p:ph type="body" sz="half" idx="2"/>
          </p:nvPr>
        </p:nvSpPr>
        <p:spPr>
          <a:xfrm>
            <a:off x="480001" y="5949280"/>
            <a:ext cx="11232000" cy="548720"/>
          </a:xfrm>
        </p:spPr>
        <p:txBody>
          <a:bodyPr/>
          <a:lstStyle>
            <a:lvl1pPr marL="0" indent="0">
              <a:buNone/>
              <a:defRPr sz="1394"/>
            </a:lvl1pPr>
            <a:lvl2pPr marL="455234" indent="0">
              <a:buNone/>
              <a:defRPr sz="1195"/>
            </a:lvl2pPr>
            <a:lvl3pPr marL="910468" indent="0">
              <a:buNone/>
              <a:defRPr sz="996"/>
            </a:lvl3pPr>
            <a:lvl4pPr marL="1365702" indent="0">
              <a:buNone/>
              <a:defRPr sz="896"/>
            </a:lvl4pPr>
            <a:lvl5pPr marL="1820936" indent="0">
              <a:buNone/>
              <a:defRPr sz="896"/>
            </a:lvl5pPr>
            <a:lvl6pPr marL="2276170" indent="0">
              <a:buNone/>
              <a:defRPr sz="896"/>
            </a:lvl6pPr>
            <a:lvl7pPr marL="2731404" indent="0">
              <a:buNone/>
              <a:defRPr sz="896"/>
            </a:lvl7pPr>
            <a:lvl8pPr marL="3186638" indent="0">
              <a:buNone/>
              <a:defRPr sz="896"/>
            </a:lvl8pPr>
            <a:lvl9pPr marL="3641872" indent="0">
              <a:buNone/>
              <a:defRPr sz="896"/>
            </a:lvl9pPr>
          </a:lstStyle>
          <a:p>
            <a:pPr lvl="0"/>
            <a:r>
              <a:rPr lang="en-GB"/>
              <a:t>Click to edit Master text styles</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7" name="Picture Placeholder 2"/>
          <p:cNvSpPr>
            <a:spLocks noGrp="1"/>
          </p:cNvSpPr>
          <p:nvPr>
            <p:ph type="pic" idx="13"/>
          </p:nvPr>
        </p:nvSpPr>
        <p:spPr>
          <a:xfrm>
            <a:off x="480003" y="3519000"/>
            <a:ext cx="3600028"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8" name="Picture Placeholder 2"/>
          <p:cNvSpPr>
            <a:spLocks noGrp="1"/>
          </p:cNvSpPr>
          <p:nvPr>
            <p:ph type="pic" idx="14"/>
          </p:nvPr>
        </p:nvSpPr>
        <p:spPr>
          <a:xfrm>
            <a:off x="8111970" y="1088720"/>
            <a:ext cx="3603072"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9" name="Picture Placeholder 2"/>
          <p:cNvSpPr>
            <a:spLocks noGrp="1"/>
          </p:cNvSpPr>
          <p:nvPr>
            <p:ph type="pic" idx="15"/>
          </p:nvPr>
        </p:nvSpPr>
        <p:spPr>
          <a:xfrm>
            <a:off x="8111970" y="3519000"/>
            <a:ext cx="3603072"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2" name="Title 1"/>
          <p:cNvSpPr>
            <a:spLocks noGrp="1"/>
          </p:cNvSpPr>
          <p:nvPr>
            <p:ph type="title" hasCustomPrompt="1"/>
          </p:nvPr>
        </p:nvSpPr>
        <p:spPr/>
        <p:txBody>
          <a:bodyPr/>
          <a:lstStyle/>
          <a:p>
            <a:r>
              <a:rPr lang="en-US"/>
              <a:t>Picture x6</a:t>
            </a:r>
          </a:p>
        </p:txBody>
      </p:sp>
      <p:sp>
        <p:nvSpPr>
          <p:cNvPr id="24" name="Picture Placeholder 2"/>
          <p:cNvSpPr>
            <a:spLocks noGrp="1"/>
          </p:cNvSpPr>
          <p:nvPr>
            <p:ph type="pic" idx="16"/>
          </p:nvPr>
        </p:nvSpPr>
        <p:spPr>
          <a:xfrm>
            <a:off x="4295986" y="1088720"/>
            <a:ext cx="3603072"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25" name="Picture Placeholder 2"/>
          <p:cNvSpPr>
            <a:spLocks noGrp="1"/>
          </p:cNvSpPr>
          <p:nvPr>
            <p:ph type="pic" idx="17"/>
          </p:nvPr>
        </p:nvSpPr>
        <p:spPr>
          <a:xfrm>
            <a:off x="4295986" y="3519000"/>
            <a:ext cx="3603072"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cxnSp>
        <p:nvCxnSpPr>
          <p:cNvPr id="20" name="Straight Connector 19"/>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0287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 joint - alt 3">
    <p:spTree>
      <p:nvGrpSpPr>
        <p:cNvPr id="1" name=""/>
        <p:cNvGrpSpPr/>
        <p:nvPr/>
      </p:nvGrpSpPr>
      <p:grpSpPr>
        <a:xfrm>
          <a:off x="0" y="0"/>
          <a:ext cx="0" cy="0"/>
          <a:chOff x="0" y="0"/>
          <a:chExt cx="0" cy="0"/>
        </a:xfrm>
      </p:grpSpPr>
      <p:pic>
        <p:nvPicPr>
          <p:cNvPr id="15" name="Picture 14" descr="Two statues in front of Bush House building&#10;&#10;">
            <a:extLst>
              <a:ext uri="{FF2B5EF4-FFF2-40B4-BE49-F238E27FC236}">
                <a16:creationId xmlns:a16="http://schemas.microsoft.com/office/drawing/2014/main" id="{F4793EB2-2819-E843-A12D-5A71221FF3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6275" y="0"/>
            <a:ext cx="8125725"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Picture Placeholder 10"/>
          <p:cNvSpPr>
            <a:spLocks noGrp="1"/>
          </p:cNvSpPr>
          <p:nvPr>
            <p:ph type="pic" sz="quarter" idx="10" hasCustomPrompt="1"/>
          </p:nvPr>
        </p:nvSpPr>
        <p:spPr>
          <a:xfrm>
            <a:off x="310718" y="5733981"/>
            <a:ext cx="3551067" cy="944280"/>
          </a:xfrm>
        </p:spPr>
        <p:txBody>
          <a:bodyPr/>
          <a:lstStyle>
            <a:lvl1pPr>
              <a:defRPr b="0" i="0">
                <a:latin typeface="Kings Caslon Text" panose="02000503000000020003" pitchFamily="2" charset="77"/>
                <a:cs typeface="Calibri" panose="020F0502020204030204" pitchFamily="34" charset="0"/>
              </a:defRPr>
            </a:lvl1pPr>
          </a:lstStyle>
          <a:p>
            <a:r>
              <a:rPr lang="en-GB"/>
              <a:t>Drag picture to placeholder or click icon to add</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55978102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vider - teal">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Section subtitle</a:t>
            </a:r>
            <a:endParaRPr lang="en-US"/>
          </a:p>
        </p:txBody>
      </p:sp>
    </p:spTree>
    <p:extLst>
      <p:ext uri="{BB962C8B-B14F-4D97-AF65-F5344CB8AC3E}">
        <p14:creationId xmlns:p14="http://schemas.microsoft.com/office/powerpoint/2010/main" val="41545537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vider - sea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Section subtitle</a:t>
            </a:r>
            <a:endParaRPr lang="en-US"/>
          </a:p>
        </p:txBody>
      </p:sp>
    </p:spTree>
    <p:extLst>
      <p:ext uri="{BB962C8B-B14F-4D97-AF65-F5344CB8AC3E}">
        <p14:creationId xmlns:p14="http://schemas.microsoft.com/office/powerpoint/2010/main" val="123375678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vider -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a:t>Section title</a:t>
            </a:r>
          </a:p>
        </p:txBody>
      </p:sp>
      <p:sp>
        <p:nvSpPr>
          <p:cNvPr id="3" name="Subtitle 2"/>
          <p:cNvSpPr>
            <a:spLocks noGrp="1"/>
          </p:cNvSpPr>
          <p:nvPr>
            <p:ph type="subTitle" idx="1" hasCustomPrompt="1"/>
          </p:nvPr>
        </p:nvSpPr>
        <p:spPr>
          <a:xfrm>
            <a:off x="480000" y="5598000"/>
            <a:ext cx="11232000" cy="10800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Section subtitle</a:t>
            </a:r>
            <a:endParaRPr lang="en-US"/>
          </a:p>
        </p:txBody>
      </p:sp>
    </p:spTree>
    <p:extLst>
      <p:ext uri="{BB962C8B-B14F-4D97-AF65-F5344CB8AC3E}">
        <p14:creationId xmlns:p14="http://schemas.microsoft.com/office/powerpoint/2010/main" val="16605686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vider - sky blue">
    <p:bg>
      <p:bgPr>
        <a:solidFill>
          <a:srgbClr val="9999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Section subtitle</a:t>
            </a:r>
            <a:endParaRPr lang="en-US"/>
          </a:p>
        </p:txBody>
      </p:sp>
    </p:spTree>
    <p:extLst>
      <p:ext uri="{BB962C8B-B14F-4D97-AF65-F5344CB8AC3E}">
        <p14:creationId xmlns:p14="http://schemas.microsoft.com/office/powerpoint/2010/main" val="63342053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5A6469"/>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ED64C56-7BE9-5D41-824D-0319FFA616DD}"/>
              </a:ext>
            </a:extLst>
          </p:cNvPr>
          <p:cNvSpPr>
            <a:spLocks noGrp="1"/>
          </p:cNvSpPr>
          <p:nvPr>
            <p:ph type="body" sz="quarter" idx="10" hasCustomPrompt="1"/>
          </p:nvPr>
        </p:nvSpPr>
        <p:spPr>
          <a:xfrm>
            <a:off x="489623" y="3420000"/>
            <a:ext cx="11231999" cy="2520000"/>
          </a:xfrm>
        </p:spPr>
        <p:txBody>
          <a:bodyPr>
            <a:noAutofit/>
          </a:bodyPr>
          <a:lstStyle>
            <a:lvl1pPr marL="0" indent="0">
              <a:buNone/>
              <a:defRPr sz="2000">
                <a:solidFill>
                  <a:schemeClr val="bg1"/>
                </a:solidFill>
              </a:defRPr>
            </a:lvl1pPr>
          </a:lstStyle>
          <a:p>
            <a:pPr lvl="0"/>
            <a:r>
              <a:rPr lang="en-GB" b="1">
                <a:solidFill>
                  <a:schemeClr val="bg1"/>
                </a:solidFill>
              </a:rPr>
              <a:t>Contact details/for more information</a:t>
            </a:r>
            <a:br>
              <a:rPr lang="en-GB">
                <a:solidFill>
                  <a:schemeClr val="bg1"/>
                </a:solidFill>
              </a:rPr>
            </a:br>
            <a:r>
              <a:rPr lang="en-GB">
                <a:solidFill>
                  <a:schemeClr val="bg1"/>
                </a:solidFill>
              </a:rPr>
              <a:t>Contact details 1</a:t>
            </a:r>
            <a:br>
              <a:rPr lang="en-GB">
                <a:solidFill>
                  <a:schemeClr val="bg1"/>
                </a:solidFill>
              </a:rPr>
            </a:br>
            <a:r>
              <a:rPr lang="en-GB">
                <a:solidFill>
                  <a:schemeClr val="bg1"/>
                </a:solidFill>
              </a:rPr>
              <a:t>Contact details 2</a:t>
            </a:r>
            <a:br>
              <a:rPr lang="en-GB">
                <a:solidFill>
                  <a:schemeClr val="bg1"/>
                </a:solidFill>
              </a:rPr>
            </a:br>
            <a:r>
              <a:rPr lang="en-GB">
                <a:solidFill>
                  <a:schemeClr val="bg1"/>
                </a:solidFill>
              </a:rPr>
              <a:t>Contact details 3</a:t>
            </a:r>
            <a:br>
              <a:rPr lang="en-GB">
                <a:solidFill>
                  <a:schemeClr val="bg1"/>
                </a:solidFill>
              </a:rPr>
            </a:br>
            <a:r>
              <a:rPr lang="en-GB">
                <a:solidFill>
                  <a:schemeClr val="bg1"/>
                </a:solidFill>
              </a:rPr>
              <a:t>+44 (0)20 7848 XXXX</a:t>
            </a:r>
            <a:br>
              <a:rPr lang="en-GB">
                <a:solidFill>
                  <a:schemeClr val="bg1"/>
                </a:solidFill>
              </a:rPr>
            </a:br>
            <a:r>
              <a:rPr lang="en-GB" err="1">
                <a:solidFill>
                  <a:schemeClr val="bg1"/>
                </a:solidFill>
              </a:rPr>
              <a:t>xxxx@kcl.ac.uk</a:t>
            </a:r>
            <a:br>
              <a:rPr lang="en-GB">
                <a:solidFill>
                  <a:schemeClr val="bg1"/>
                </a:solidFill>
              </a:rPr>
            </a:br>
            <a:r>
              <a:rPr lang="en-GB" err="1">
                <a:solidFill>
                  <a:schemeClr val="bg1"/>
                </a:solidFill>
              </a:rPr>
              <a:t>www.kcl.ac.uk</a:t>
            </a:r>
            <a:r>
              <a:rPr lang="en-GB">
                <a:solidFill>
                  <a:schemeClr val="bg1"/>
                </a:solidFill>
              </a:rPr>
              <a:t>/</a:t>
            </a:r>
            <a:r>
              <a:rPr lang="en-GB" err="1">
                <a:solidFill>
                  <a:schemeClr val="bg1"/>
                </a:solidFill>
              </a:rPr>
              <a:t>xxxx</a:t>
            </a:r>
            <a:endParaRPr lang="en-US"/>
          </a:p>
        </p:txBody>
      </p:sp>
      <p:sp>
        <p:nvSpPr>
          <p:cNvPr id="2" name="Title 1"/>
          <p:cNvSpPr>
            <a:spLocks noGrp="1"/>
          </p:cNvSpPr>
          <p:nvPr>
            <p:ph type="ctrTitle" hasCustomPrompt="1"/>
          </p:nvPr>
        </p:nvSpPr>
        <p:spPr>
          <a:xfrm>
            <a:off x="489623" y="2184934"/>
            <a:ext cx="7662972" cy="1053665"/>
          </a:xfrm>
        </p:spPr>
        <p:txBody>
          <a:bodyPr anchor="b" anchorCtr="0">
            <a:normAutofit/>
          </a:bodyPr>
          <a:lstStyle>
            <a:lvl1pPr>
              <a:defRPr sz="4500" b="1" i="0">
                <a:solidFill>
                  <a:srgbClr val="FFFFFF"/>
                </a:solidFill>
                <a:latin typeface="KingsBureauGrot ThreeSeven" panose="02000506040000020004" pitchFamily="2" charset="0"/>
              </a:defRPr>
            </a:lvl1pPr>
          </a:lstStyle>
          <a:p>
            <a:r>
              <a:rPr lang="en-GB"/>
              <a:t>Thank you</a:t>
            </a:r>
            <a:endParaRPr lang="en-US"/>
          </a:p>
        </p:txBody>
      </p:sp>
      <p:grpSp>
        <p:nvGrpSpPr>
          <p:cNvPr id="7" name="Group 6"/>
          <p:cNvGrpSpPr>
            <a:grpSpLocks noChangeAspect="1"/>
          </p:cNvGrpSpPr>
          <p:nvPr userDrawn="1"/>
        </p:nvGrpSpPr>
        <p:grpSpPr>
          <a:xfrm>
            <a:off x="10489316" y="1"/>
            <a:ext cx="1702684" cy="1303021"/>
            <a:chOff x="7949775" y="1"/>
            <a:chExt cx="1194225" cy="910000"/>
          </a:xfrm>
        </p:grpSpPr>
        <p:sp>
          <p:nvSpPr>
            <p:cNvPr id="8" name="Rectangle 7"/>
            <p:cNvSpPr/>
            <p:nvPr userDrawn="1"/>
          </p:nvSpPr>
          <p:spPr>
            <a:xfrm>
              <a:off x="7949775" y="1"/>
              <a:ext cx="1194225" cy="91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2"/>
            </a:p>
          </p:txBody>
        </p:sp>
        <p:pic>
          <p:nvPicPr>
            <p:cNvPr id="9" name="KCL-LOGO-UK-1.png"/>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7949775" y="258"/>
              <a:ext cx="1194225" cy="909486"/>
            </a:xfrm>
            <a:prstGeom prst="rect">
              <a:avLst/>
            </a:prstGeom>
          </p:spPr>
        </p:pic>
      </p:grpSp>
      <p:sp>
        <p:nvSpPr>
          <p:cNvPr id="18" name="Text Placeholder 9">
            <a:extLst>
              <a:ext uri="{FF2B5EF4-FFF2-40B4-BE49-F238E27FC236}">
                <a16:creationId xmlns:a16="http://schemas.microsoft.com/office/drawing/2014/main" id="{62F5BC61-7D93-C442-AAE8-F327F7EC1854}"/>
              </a:ext>
            </a:extLst>
          </p:cNvPr>
          <p:cNvSpPr>
            <a:spLocks noGrp="1"/>
          </p:cNvSpPr>
          <p:nvPr>
            <p:ph type="body" sz="quarter" idx="11" hasCustomPrompt="1"/>
          </p:nvPr>
        </p:nvSpPr>
        <p:spPr>
          <a:xfrm>
            <a:off x="489623" y="6121401"/>
            <a:ext cx="11231999" cy="380749"/>
          </a:xfrm>
        </p:spPr>
        <p:txBody>
          <a:bodyPr wrap="square">
            <a:noAutofit/>
          </a:bodyPr>
          <a:lstStyle>
            <a:lvl1pPr marL="0" marR="0" indent="0" algn="l" defTabSz="457200" rtl="0" eaLnBrk="1" fontAlgn="auto" latinLnBrk="0" hangingPunct="1">
              <a:lnSpc>
                <a:spcPct val="120000"/>
              </a:lnSpc>
              <a:spcBef>
                <a:spcPts val="0"/>
              </a:spcBef>
              <a:spcAft>
                <a:spcPts val="0"/>
              </a:spcAft>
              <a:buClr>
                <a:srgbClr val="0A2D50"/>
              </a:buClr>
              <a:buSzTx/>
              <a:buFont typeface="Arial"/>
              <a:buNone/>
              <a:tabLst/>
              <a:defRPr sz="1200" b="0" i="0">
                <a:solidFill>
                  <a:schemeClr val="bg1"/>
                </a:solidFill>
                <a:latin typeface="Kings Caslon Text" panose="02000503000000020003" pitchFamily="2" charset="77"/>
              </a:defRPr>
            </a:lvl1pPr>
          </a:lstStyle>
          <a:p>
            <a:pPr marL="0" marR="0" lvl="0" indent="0" algn="l" defTabSz="457200" rtl="0" eaLnBrk="1" fontAlgn="auto" latinLnBrk="0" hangingPunct="1">
              <a:lnSpc>
                <a:spcPct val="120000"/>
              </a:lnSpc>
              <a:spcBef>
                <a:spcPts val="0"/>
              </a:spcBef>
              <a:spcAft>
                <a:spcPts val="0"/>
              </a:spcAft>
              <a:buClr>
                <a:srgbClr val="0A2D50"/>
              </a:buClr>
              <a:buSzTx/>
              <a:buFont typeface="Arial"/>
              <a:buNone/>
              <a:tabLst/>
              <a:defRPr/>
            </a:pPr>
            <a:r>
              <a:rPr lang="en-US" sz="1600">
                <a:latin typeface="Georgia" panose="02040502050405020303" pitchFamily="18" charset="0"/>
              </a:rPr>
              <a:t>© 2020 King’s College London. All rights reserved</a:t>
            </a:r>
          </a:p>
          <a:p>
            <a:pPr lvl="0"/>
            <a:endParaRPr lang="en-US"/>
          </a:p>
        </p:txBody>
      </p:sp>
    </p:spTree>
    <p:extLst>
      <p:ext uri="{BB962C8B-B14F-4D97-AF65-F5344CB8AC3E}">
        <p14:creationId xmlns:p14="http://schemas.microsoft.com/office/powerpoint/2010/main" val="35605305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 joint - alt 3">
    <p:bg>
      <p:bgPr>
        <a:solidFill>
          <a:srgbClr val="5A6469"/>
        </a:solidFill>
        <a:effectLst/>
      </p:bgPr>
    </p:bg>
    <p:spTree>
      <p:nvGrpSpPr>
        <p:cNvPr id="1" name=""/>
        <p:cNvGrpSpPr/>
        <p:nvPr/>
      </p:nvGrpSpPr>
      <p:grpSpPr>
        <a:xfrm>
          <a:off x="0" y="0"/>
          <a:ext cx="0" cy="0"/>
          <a:chOff x="0" y="0"/>
          <a:chExt cx="0" cy="0"/>
        </a:xfrm>
      </p:grpSpPr>
      <p:pic>
        <p:nvPicPr>
          <p:cNvPr id="15" name="Picture 14" descr="Two statues in front of Bush House building&#10;&#10;">
            <a:extLst>
              <a:ext uri="{FF2B5EF4-FFF2-40B4-BE49-F238E27FC236}">
                <a16:creationId xmlns:a16="http://schemas.microsoft.com/office/drawing/2014/main" id="{F4793EB2-2819-E843-A12D-5A71221FF3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6275" y="0"/>
            <a:ext cx="8125725"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8875180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 joint - alt 3">
    <p:spTree>
      <p:nvGrpSpPr>
        <p:cNvPr id="1" name=""/>
        <p:cNvGrpSpPr/>
        <p:nvPr/>
      </p:nvGrpSpPr>
      <p:grpSpPr>
        <a:xfrm>
          <a:off x="0" y="0"/>
          <a:ext cx="0" cy="0"/>
          <a:chOff x="0" y="0"/>
          <a:chExt cx="0" cy="0"/>
        </a:xfrm>
      </p:grpSpPr>
      <p:pic>
        <p:nvPicPr>
          <p:cNvPr id="6" name="Picture 5" descr="Bush House entrance">
            <a:extLst>
              <a:ext uri="{FF2B5EF4-FFF2-40B4-BE49-F238E27FC236}">
                <a16:creationId xmlns:a16="http://schemas.microsoft.com/office/drawing/2014/main" id="{BB2856B8-0170-3D42-B170-7ED5ACB03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950" y="-736"/>
            <a:ext cx="8126158"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Picture Placeholder 10"/>
          <p:cNvSpPr>
            <a:spLocks noGrp="1"/>
          </p:cNvSpPr>
          <p:nvPr>
            <p:ph type="pic" sz="quarter" idx="10" hasCustomPrompt="1"/>
          </p:nvPr>
        </p:nvSpPr>
        <p:spPr>
          <a:xfrm>
            <a:off x="310718" y="5733981"/>
            <a:ext cx="3551067" cy="944280"/>
          </a:xfrm>
        </p:spPr>
        <p:txBody>
          <a:bodyPr>
            <a:noAutofit/>
          </a:bodyPr>
          <a:lstStyle>
            <a:lvl1pPr>
              <a:defRPr sz="2000" b="0" i="0">
                <a:latin typeface="Kings Caslon Text" panose="02000503000000020003" pitchFamily="2" charset="77"/>
              </a:defRPr>
            </a:lvl1pPr>
          </a:lstStyle>
          <a:p>
            <a:r>
              <a:rPr lang="en-GB"/>
              <a:t>Drag picture to placeholder or click icon to add</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6246152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 joint - alt 3">
    <p:bg>
      <p:bgPr>
        <a:solidFill>
          <a:srgbClr val="5A6469"/>
        </a:solidFill>
        <a:effectLst/>
      </p:bgPr>
    </p:bg>
    <p:spTree>
      <p:nvGrpSpPr>
        <p:cNvPr id="1" name=""/>
        <p:cNvGrpSpPr/>
        <p:nvPr/>
      </p:nvGrpSpPr>
      <p:grpSpPr>
        <a:xfrm>
          <a:off x="0" y="0"/>
          <a:ext cx="0" cy="0"/>
          <a:chOff x="0" y="0"/>
          <a:chExt cx="0" cy="0"/>
        </a:xfrm>
      </p:grpSpPr>
      <p:pic>
        <p:nvPicPr>
          <p:cNvPr id="6" name="Picture 5" descr="Bush House entrance">
            <a:extLst>
              <a:ext uri="{FF2B5EF4-FFF2-40B4-BE49-F238E27FC236}">
                <a16:creationId xmlns:a16="http://schemas.microsoft.com/office/drawing/2014/main" id="{BB2856B8-0170-3D42-B170-7ED5ACB03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950" y="-736"/>
            <a:ext cx="8126158"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3913872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 joint - alt 3">
    <p:spTree>
      <p:nvGrpSpPr>
        <p:cNvPr id="1" name=""/>
        <p:cNvGrpSpPr/>
        <p:nvPr/>
      </p:nvGrpSpPr>
      <p:grpSpPr>
        <a:xfrm>
          <a:off x="0" y="0"/>
          <a:ext cx="0" cy="0"/>
          <a:chOff x="0" y="0"/>
          <a:chExt cx="0" cy="0"/>
        </a:xfrm>
      </p:grpSpPr>
      <p:pic>
        <p:nvPicPr>
          <p:cNvPr id="5" name="Picture 4" descr="A group of graduates standing in front of a crowd posing for the camera&#10;">
            <a:extLst>
              <a:ext uri="{FF2B5EF4-FFF2-40B4-BE49-F238E27FC236}">
                <a16:creationId xmlns:a16="http://schemas.microsoft.com/office/drawing/2014/main" id="{BE2D952E-64D5-A64E-9959-50F7F8678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512" y="0"/>
            <a:ext cx="8125034"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Picture Placeholder 10"/>
          <p:cNvSpPr>
            <a:spLocks noGrp="1"/>
          </p:cNvSpPr>
          <p:nvPr>
            <p:ph type="pic" sz="quarter" idx="10" hasCustomPrompt="1"/>
          </p:nvPr>
        </p:nvSpPr>
        <p:spPr>
          <a:xfrm>
            <a:off x="310718" y="5733981"/>
            <a:ext cx="3551067" cy="944280"/>
          </a:xfrm>
        </p:spPr>
        <p:txBody>
          <a:bodyPr/>
          <a:lstStyle>
            <a:lvl1pPr>
              <a:defRPr b="0" i="0">
                <a:latin typeface="Kings Caslon Text" panose="02000503000000020003" pitchFamily="2" charset="77"/>
              </a:defRPr>
            </a:lvl1pPr>
          </a:lstStyle>
          <a:p>
            <a:r>
              <a:rPr lang="en-GB"/>
              <a:t>Drag picture to placeholder or click icon to add</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2051465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 joint - alt 3">
    <p:bg>
      <p:bgPr>
        <a:solidFill>
          <a:srgbClr val="5A6469"/>
        </a:solidFill>
        <a:effectLst/>
      </p:bgPr>
    </p:bg>
    <p:spTree>
      <p:nvGrpSpPr>
        <p:cNvPr id="1" name=""/>
        <p:cNvGrpSpPr/>
        <p:nvPr/>
      </p:nvGrpSpPr>
      <p:grpSpPr>
        <a:xfrm>
          <a:off x="0" y="0"/>
          <a:ext cx="0" cy="0"/>
          <a:chOff x="0" y="0"/>
          <a:chExt cx="0" cy="0"/>
        </a:xfrm>
      </p:grpSpPr>
      <p:pic>
        <p:nvPicPr>
          <p:cNvPr id="5" name="Picture 4" descr="A group of graduates standing in front of a crowd posing for the camera&#10;">
            <a:extLst>
              <a:ext uri="{FF2B5EF4-FFF2-40B4-BE49-F238E27FC236}">
                <a16:creationId xmlns:a16="http://schemas.microsoft.com/office/drawing/2014/main" id="{BE2D952E-64D5-A64E-9959-50F7F8678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512" y="0"/>
            <a:ext cx="8125034"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1023186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Title slide - joint - alt 3">
    <p:spTree>
      <p:nvGrpSpPr>
        <p:cNvPr id="1" name=""/>
        <p:cNvGrpSpPr/>
        <p:nvPr/>
      </p:nvGrpSpPr>
      <p:grpSpPr>
        <a:xfrm>
          <a:off x="0" y="0"/>
          <a:ext cx="0" cy="0"/>
          <a:chOff x="0" y="0"/>
          <a:chExt cx="0" cy="0"/>
        </a:xfrm>
      </p:grpSpPr>
      <p:pic>
        <p:nvPicPr>
          <p:cNvPr id="5" name="Picture 4" descr="Group of students walking around Strand Campus">
            <a:extLst>
              <a:ext uri="{FF2B5EF4-FFF2-40B4-BE49-F238E27FC236}">
                <a16:creationId xmlns:a16="http://schemas.microsoft.com/office/drawing/2014/main" id="{178B1CE5-1B5E-C947-8C99-B485A71AE7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160" y="-736"/>
            <a:ext cx="8123738"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Picture Placeholder 10"/>
          <p:cNvSpPr>
            <a:spLocks noGrp="1"/>
          </p:cNvSpPr>
          <p:nvPr>
            <p:ph type="pic" sz="quarter" idx="10" hasCustomPrompt="1"/>
          </p:nvPr>
        </p:nvSpPr>
        <p:spPr>
          <a:xfrm>
            <a:off x="310718" y="5733981"/>
            <a:ext cx="3551067" cy="944280"/>
          </a:xfrm>
        </p:spPr>
        <p:txBody>
          <a:bodyPr/>
          <a:lstStyle>
            <a:lvl1pPr>
              <a:defRPr b="0" i="0">
                <a:latin typeface="Kings Caslon Text" panose="02000503000000020003" pitchFamily="2" charset="77"/>
              </a:defRPr>
            </a:lvl1pPr>
          </a:lstStyle>
          <a:p>
            <a:r>
              <a:rPr lang="en-GB"/>
              <a:t>Drag picture to placeholder or click icon to add</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77044154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 joint - alt 3">
    <p:bg>
      <p:bgPr>
        <a:solidFill>
          <a:srgbClr val="5A6469"/>
        </a:solidFill>
        <a:effectLst/>
      </p:bgPr>
    </p:bg>
    <p:spTree>
      <p:nvGrpSpPr>
        <p:cNvPr id="1" name=""/>
        <p:cNvGrpSpPr/>
        <p:nvPr/>
      </p:nvGrpSpPr>
      <p:grpSpPr>
        <a:xfrm>
          <a:off x="0" y="0"/>
          <a:ext cx="0" cy="0"/>
          <a:chOff x="0" y="0"/>
          <a:chExt cx="0" cy="0"/>
        </a:xfrm>
      </p:grpSpPr>
      <p:pic>
        <p:nvPicPr>
          <p:cNvPr id="5" name="Picture 4" descr="Group of students walking around Strand Campus">
            <a:extLst>
              <a:ext uri="{FF2B5EF4-FFF2-40B4-BE49-F238E27FC236}">
                <a16:creationId xmlns:a16="http://schemas.microsoft.com/office/drawing/2014/main" id="{178B1CE5-1B5E-C947-8C99-B485A71AE7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160" y="-736"/>
            <a:ext cx="8123738"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830553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180000"/>
            <a:ext cx="11232000" cy="720000"/>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80000" y="1089220"/>
            <a:ext cx="11232000" cy="53115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916981"/>
      </p:ext>
    </p:extLst>
  </p:cSld>
  <p:clrMap bg1="lt1" tx1="dk1" bg2="lt2" tx2="dk2" accent1="accent1" accent2="accent2" accent3="accent3" accent4="accent4" accent5="accent5" accent6="accent6" hlink="hlink" folHlink="folHlink"/>
  <p:sldLayoutIdLst>
    <p:sldLayoutId id="2147483722" r:id="rId1"/>
    <p:sldLayoutId id="2147483754" r:id="rId2"/>
    <p:sldLayoutId id="2147483758" r:id="rId3"/>
    <p:sldLayoutId id="2147483755" r:id="rId4"/>
    <p:sldLayoutId id="2147483759" r:id="rId5"/>
    <p:sldLayoutId id="2147483756" r:id="rId6"/>
    <p:sldLayoutId id="2147483760" r:id="rId7"/>
    <p:sldLayoutId id="2147483757" r:id="rId8"/>
    <p:sldLayoutId id="2147483761" r:id="rId9"/>
    <p:sldLayoutId id="2147483734" r:id="rId10"/>
    <p:sldLayoutId id="2147483725" r:id="rId11"/>
    <p:sldLayoutId id="2147483753" r:id="rId12"/>
    <p:sldLayoutId id="2147483732" r:id="rId13"/>
    <p:sldLayoutId id="2147483733" r:id="rId14"/>
    <p:sldLayoutId id="2147483751" r:id="rId15"/>
    <p:sldLayoutId id="2147483752" r:id="rId16"/>
    <p:sldLayoutId id="2147483750" r:id="rId17"/>
    <p:sldLayoutId id="2147483729" r:id="rId18"/>
    <p:sldLayoutId id="2147483728" r:id="rId19"/>
    <p:sldLayoutId id="2147483667" r:id="rId20"/>
    <p:sldLayoutId id="2147483668" r:id="rId21"/>
    <p:sldLayoutId id="2147483669" r:id="rId22"/>
    <p:sldLayoutId id="2147483670" r:id="rId23"/>
    <p:sldLayoutId id="2147483745" r:id="rId24"/>
  </p:sldLayoutIdLst>
  <p:transition>
    <p:fade/>
  </p:transition>
  <p:txStyles>
    <p:titleStyle>
      <a:lvl1pPr algn="l" defTabSz="457200" rtl="0" eaLnBrk="1" latinLnBrk="0" hangingPunct="1">
        <a:spcBef>
          <a:spcPct val="0"/>
        </a:spcBef>
        <a:buNone/>
        <a:defRPr sz="3200" b="1" i="0" kern="1200">
          <a:solidFill>
            <a:srgbClr val="0A2D50"/>
          </a:solidFill>
          <a:latin typeface="KingsBureauGrot ThreeSeven" panose="02000506040000020004" pitchFamily="2" charset="0"/>
          <a:ea typeface="+mj-ea"/>
          <a:cs typeface="KingsBureauGrot ThreeSeven" panose="02000506040000020004" pitchFamily="2" charset="0"/>
        </a:defRPr>
      </a:lvl1pPr>
    </p:titleStyle>
    <p:bodyStyle>
      <a:lvl1pPr marL="269875"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1pPr>
      <a:lvl2pPr marL="539750"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2pPr>
      <a:lvl3pPr marL="809625"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3pPr>
      <a:lvl4pPr marL="1079500"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4pPr>
      <a:lvl5pPr marL="1341438" indent="-261938"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strokeguideline.org/" TargetMode="External"/><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hyperlink" Target="https://www.nice.org.uk/guidance/NG236"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254F-4B9F-8344-9A9C-7E33B7BF5371}"/>
              </a:ext>
            </a:extLst>
          </p:cNvPr>
          <p:cNvSpPr>
            <a:spLocks noGrp="1"/>
          </p:cNvSpPr>
          <p:nvPr>
            <p:ph type="ctrTitle"/>
          </p:nvPr>
        </p:nvSpPr>
        <p:spPr>
          <a:xfrm>
            <a:off x="310718" y="1621438"/>
            <a:ext cx="3551068" cy="1574014"/>
          </a:xfrm>
        </p:spPr>
        <p:txBody>
          <a:bodyPr>
            <a:normAutofit/>
          </a:bodyPr>
          <a:lstStyle/>
          <a:p>
            <a:r>
              <a:rPr lang="en-US" sz="4000"/>
              <a:t>SSNAP Dataset Changes 2024</a:t>
            </a:r>
            <a:endParaRPr lang="en-US">
              <a:latin typeface="KingsBureauGrot FiveOne" panose="02000506040000020004" pitchFamily="2" charset="0"/>
            </a:endParaRPr>
          </a:p>
        </p:txBody>
      </p:sp>
      <p:sp>
        <p:nvSpPr>
          <p:cNvPr id="3" name="Subtitle 2">
            <a:extLst>
              <a:ext uri="{FF2B5EF4-FFF2-40B4-BE49-F238E27FC236}">
                <a16:creationId xmlns:a16="http://schemas.microsoft.com/office/drawing/2014/main" id="{3F330328-7394-CE4A-99D5-D81030E52E95}"/>
              </a:ext>
            </a:extLst>
          </p:cNvPr>
          <p:cNvSpPr>
            <a:spLocks noGrp="1"/>
          </p:cNvSpPr>
          <p:nvPr>
            <p:ph type="subTitle" idx="1"/>
          </p:nvPr>
        </p:nvSpPr>
        <p:spPr>
          <a:xfrm>
            <a:off x="310718" y="3040302"/>
            <a:ext cx="3242986" cy="891700"/>
          </a:xfrm>
        </p:spPr>
        <p:txBody>
          <a:bodyPr/>
          <a:lstStyle/>
          <a:p>
            <a:r>
              <a:rPr lang="en-US">
                <a:latin typeface="Calibri" panose="020F0502020204030204" pitchFamily="34" charset="0"/>
              </a:rPr>
              <a:t>Inpatient and Six-month assessment</a:t>
            </a:r>
          </a:p>
        </p:txBody>
      </p:sp>
      <p:sp>
        <p:nvSpPr>
          <p:cNvPr id="7" name="Picture Placeholder 6">
            <a:extLst>
              <a:ext uri="{FF2B5EF4-FFF2-40B4-BE49-F238E27FC236}">
                <a16:creationId xmlns:a16="http://schemas.microsoft.com/office/drawing/2014/main" id="{4D03409C-AF0E-CC2D-378E-7B6E137B8E10}"/>
              </a:ext>
            </a:extLst>
          </p:cNvPr>
          <p:cNvSpPr>
            <a:spLocks noGrp="1"/>
          </p:cNvSpPr>
          <p:nvPr>
            <p:ph type="pic" sz="quarter" idx="10"/>
          </p:nvPr>
        </p:nvSpPr>
        <p:spPr/>
        <p:txBody>
          <a:bodyPr/>
          <a:lstStyle/>
          <a:p>
            <a:endParaRPr lang="en-GB"/>
          </a:p>
        </p:txBody>
      </p:sp>
      <p:grpSp>
        <p:nvGrpSpPr>
          <p:cNvPr id="8" name="Group 7">
            <a:extLst>
              <a:ext uri="{FF2B5EF4-FFF2-40B4-BE49-F238E27FC236}">
                <a16:creationId xmlns:a16="http://schemas.microsoft.com/office/drawing/2014/main" id="{7C756274-FCC9-B49B-F8E7-3CBEEC1917CA}"/>
              </a:ext>
            </a:extLst>
          </p:cNvPr>
          <p:cNvGrpSpPr/>
          <p:nvPr/>
        </p:nvGrpSpPr>
        <p:grpSpPr>
          <a:xfrm>
            <a:off x="0" y="5550498"/>
            <a:ext cx="4065973" cy="1307502"/>
            <a:chOff x="0" y="5560226"/>
            <a:chExt cx="4065973" cy="1307502"/>
          </a:xfrm>
        </p:grpSpPr>
        <p:sp>
          <p:nvSpPr>
            <p:cNvPr id="9" name="Rectangle 8">
              <a:extLst>
                <a:ext uri="{FF2B5EF4-FFF2-40B4-BE49-F238E27FC236}">
                  <a16:creationId xmlns:a16="http://schemas.microsoft.com/office/drawing/2014/main" id="{B7BFEBB0-BEA8-3253-F346-CB28B9A2C904}"/>
                </a:ext>
              </a:extLst>
            </p:cNvPr>
            <p:cNvSpPr/>
            <p:nvPr userDrawn="1"/>
          </p:nvSpPr>
          <p:spPr>
            <a:xfrm>
              <a:off x="0" y="5560226"/>
              <a:ext cx="4065973" cy="1307502"/>
            </a:xfrm>
            <a:prstGeom prst="rect">
              <a:avLst/>
            </a:prstGeom>
            <a:solidFill>
              <a:srgbClr val="E32119"/>
            </a:solidFill>
            <a:ln>
              <a:solidFill>
                <a:srgbClr val="E32119"/>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pic>
          <p:nvPicPr>
            <p:cNvPr id="10" name="Picture 9" descr="A picture containing graphical user interface, text&#10;&#10;Description automatically generated">
              <a:extLst>
                <a:ext uri="{FF2B5EF4-FFF2-40B4-BE49-F238E27FC236}">
                  <a16:creationId xmlns:a16="http://schemas.microsoft.com/office/drawing/2014/main" id="{EBD61BA6-6066-6C9E-4F58-375123D6C1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36" t="7142" r="1595" b="5916"/>
            <a:stretch/>
          </p:blipFill>
          <p:spPr>
            <a:xfrm>
              <a:off x="88214" y="5692277"/>
              <a:ext cx="3889544" cy="1028423"/>
            </a:xfrm>
            <a:prstGeom prst="rect">
              <a:avLst/>
            </a:prstGeom>
          </p:spPr>
        </p:pic>
      </p:grpSp>
    </p:spTree>
    <p:extLst>
      <p:ext uri="{BB962C8B-B14F-4D97-AF65-F5344CB8AC3E}">
        <p14:creationId xmlns:p14="http://schemas.microsoft.com/office/powerpoint/2010/main" val="29318867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Stroke type and reperfusion treatment</a:t>
            </a:r>
          </a:p>
        </p:txBody>
      </p:sp>
      <p:pic>
        <p:nvPicPr>
          <p:cNvPr id="14" name="Picture 13">
            <a:extLst>
              <a:ext uri="{FF2B5EF4-FFF2-40B4-BE49-F238E27FC236}">
                <a16:creationId xmlns:a16="http://schemas.microsoft.com/office/drawing/2014/main" id="{28319E99-DC58-8FD9-5E94-18200E12014C}"/>
              </a:ext>
            </a:extLst>
          </p:cNvPr>
          <p:cNvPicPr>
            <a:picLocks noChangeAspect="1"/>
          </p:cNvPicPr>
          <p:nvPr/>
        </p:nvPicPr>
        <p:blipFill>
          <a:blip r:embed="rId2"/>
          <a:stretch>
            <a:fillRect/>
          </a:stretch>
        </p:blipFill>
        <p:spPr>
          <a:xfrm>
            <a:off x="480000" y="1052711"/>
            <a:ext cx="7772400" cy="1527381"/>
          </a:xfrm>
          <a:prstGeom prst="rect">
            <a:avLst/>
          </a:prstGeom>
        </p:spPr>
      </p:pic>
      <p:pic>
        <p:nvPicPr>
          <p:cNvPr id="15" name="Picture 14">
            <a:extLst>
              <a:ext uri="{FF2B5EF4-FFF2-40B4-BE49-F238E27FC236}">
                <a16:creationId xmlns:a16="http://schemas.microsoft.com/office/drawing/2014/main" id="{E2C41F3A-2176-4D0D-E288-D2065775EEC1}"/>
              </a:ext>
            </a:extLst>
          </p:cNvPr>
          <p:cNvPicPr>
            <a:picLocks noChangeAspect="1"/>
          </p:cNvPicPr>
          <p:nvPr/>
        </p:nvPicPr>
        <p:blipFill>
          <a:blip r:embed="rId3"/>
          <a:stretch>
            <a:fillRect/>
          </a:stretch>
        </p:blipFill>
        <p:spPr>
          <a:xfrm>
            <a:off x="480000" y="2732803"/>
            <a:ext cx="7772400" cy="737886"/>
          </a:xfrm>
          <a:prstGeom prst="rect">
            <a:avLst/>
          </a:prstGeom>
        </p:spPr>
      </p:pic>
      <p:pic>
        <p:nvPicPr>
          <p:cNvPr id="4" name="Picture 3">
            <a:extLst>
              <a:ext uri="{FF2B5EF4-FFF2-40B4-BE49-F238E27FC236}">
                <a16:creationId xmlns:a16="http://schemas.microsoft.com/office/drawing/2014/main" id="{6C907AFA-B67E-FE88-57E0-F5DECD5F6B25}"/>
              </a:ext>
            </a:extLst>
          </p:cNvPr>
          <p:cNvPicPr>
            <a:picLocks noChangeAspect="1"/>
          </p:cNvPicPr>
          <p:nvPr/>
        </p:nvPicPr>
        <p:blipFill>
          <a:blip r:embed="rId4"/>
          <a:stretch>
            <a:fillRect/>
          </a:stretch>
        </p:blipFill>
        <p:spPr>
          <a:xfrm>
            <a:off x="480000" y="3623400"/>
            <a:ext cx="7772400" cy="774780"/>
          </a:xfrm>
          <a:prstGeom prst="rect">
            <a:avLst/>
          </a:prstGeom>
        </p:spPr>
      </p:pic>
    </p:spTree>
    <p:extLst>
      <p:ext uri="{BB962C8B-B14F-4D97-AF65-F5344CB8AC3E}">
        <p14:creationId xmlns:p14="http://schemas.microsoft.com/office/powerpoint/2010/main" val="8328062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Management of intracerebral haemorrhage</a:t>
            </a:r>
          </a:p>
        </p:txBody>
      </p:sp>
      <p:pic>
        <p:nvPicPr>
          <p:cNvPr id="16" name="Picture 15">
            <a:extLst>
              <a:ext uri="{FF2B5EF4-FFF2-40B4-BE49-F238E27FC236}">
                <a16:creationId xmlns:a16="http://schemas.microsoft.com/office/drawing/2014/main" id="{FB51FC8E-8290-1805-E3AD-BE2E4375FFB9}"/>
              </a:ext>
            </a:extLst>
          </p:cNvPr>
          <p:cNvPicPr>
            <a:picLocks noChangeAspect="1"/>
          </p:cNvPicPr>
          <p:nvPr/>
        </p:nvPicPr>
        <p:blipFill>
          <a:blip r:embed="rId2"/>
          <a:stretch>
            <a:fillRect/>
          </a:stretch>
        </p:blipFill>
        <p:spPr>
          <a:xfrm>
            <a:off x="480000" y="1052711"/>
            <a:ext cx="7772400" cy="2800531"/>
          </a:xfrm>
          <a:prstGeom prst="rect">
            <a:avLst/>
          </a:prstGeom>
        </p:spPr>
      </p:pic>
    </p:spTree>
    <p:extLst>
      <p:ext uri="{BB962C8B-B14F-4D97-AF65-F5344CB8AC3E}">
        <p14:creationId xmlns:p14="http://schemas.microsoft.com/office/powerpoint/2010/main" val="7979562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118C760-F597-0D2F-5AE9-475B71DA4A26}"/>
              </a:ext>
            </a:extLst>
          </p:cNvPr>
          <p:cNvPicPr>
            <a:picLocks noChangeAspect="1"/>
          </p:cNvPicPr>
          <p:nvPr/>
        </p:nvPicPr>
        <p:blipFill>
          <a:blip r:embed="rId3"/>
          <a:stretch>
            <a:fillRect/>
          </a:stretch>
        </p:blipFill>
        <p:spPr>
          <a:xfrm>
            <a:off x="480000" y="1052711"/>
            <a:ext cx="7772400" cy="4117666"/>
          </a:xfrm>
          <a:prstGeom prst="rect">
            <a:avLst/>
          </a:prstGeom>
        </p:spPr>
      </p:pic>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Management of intracerebral haemorrhage</a:t>
            </a:r>
          </a:p>
        </p:txBody>
      </p:sp>
      <p:pic>
        <p:nvPicPr>
          <p:cNvPr id="3" name="Picture 2">
            <a:extLst>
              <a:ext uri="{FF2B5EF4-FFF2-40B4-BE49-F238E27FC236}">
                <a16:creationId xmlns:a16="http://schemas.microsoft.com/office/drawing/2014/main" id="{442512CB-2FEA-D81D-FF1B-8413AB708E3D}"/>
              </a:ext>
            </a:extLst>
          </p:cNvPr>
          <p:cNvPicPr>
            <a:picLocks noChangeAspect="1"/>
          </p:cNvPicPr>
          <p:nvPr/>
        </p:nvPicPr>
        <p:blipFill>
          <a:blip r:embed="rId4"/>
          <a:stretch>
            <a:fillRect/>
          </a:stretch>
        </p:blipFill>
        <p:spPr>
          <a:xfrm>
            <a:off x="480000" y="5305563"/>
            <a:ext cx="7772400" cy="741405"/>
          </a:xfrm>
          <a:prstGeom prst="rect">
            <a:avLst/>
          </a:prstGeom>
        </p:spPr>
      </p:pic>
      <p:pic>
        <p:nvPicPr>
          <p:cNvPr id="4" name="Picture 3">
            <a:extLst>
              <a:ext uri="{FF2B5EF4-FFF2-40B4-BE49-F238E27FC236}">
                <a16:creationId xmlns:a16="http://schemas.microsoft.com/office/drawing/2014/main" id="{C3389A0C-6AA0-5AA1-ED70-967027AB2B31}"/>
              </a:ext>
            </a:extLst>
          </p:cNvPr>
          <p:cNvPicPr>
            <a:picLocks noChangeAspect="1"/>
          </p:cNvPicPr>
          <p:nvPr/>
        </p:nvPicPr>
        <p:blipFill>
          <a:blip r:embed="rId5"/>
          <a:stretch>
            <a:fillRect/>
          </a:stretch>
        </p:blipFill>
        <p:spPr>
          <a:xfrm>
            <a:off x="480000" y="6182154"/>
            <a:ext cx="7772400" cy="495846"/>
          </a:xfrm>
          <a:prstGeom prst="rect">
            <a:avLst/>
          </a:prstGeom>
        </p:spPr>
      </p:pic>
    </p:spTree>
    <p:extLst>
      <p:ext uri="{BB962C8B-B14F-4D97-AF65-F5344CB8AC3E}">
        <p14:creationId xmlns:p14="http://schemas.microsoft.com/office/powerpoint/2010/main" val="8867805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a:t>
            </a:r>
          </a:p>
        </p:txBody>
      </p:sp>
      <p:grpSp>
        <p:nvGrpSpPr>
          <p:cNvPr id="21" name="Group 20">
            <a:extLst>
              <a:ext uri="{FF2B5EF4-FFF2-40B4-BE49-F238E27FC236}">
                <a16:creationId xmlns:a16="http://schemas.microsoft.com/office/drawing/2014/main" id="{4EC7E9C5-88FF-5A31-5A72-F2208F1176CE}"/>
              </a:ext>
            </a:extLst>
          </p:cNvPr>
          <p:cNvGrpSpPr/>
          <p:nvPr/>
        </p:nvGrpSpPr>
        <p:grpSpPr>
          <a:xfrm>
            <a:off x="52486" y="746111"/>
            <a:ext cx="11601623" cy="4124239"/>
            <a:chOff x="52486" y="746111"/>
            <a:chExt cx="11601623" cy="4124239"/>
          </a:xfrm>
        </p:grpSpPr>
        <p:pic>
          <p:nvPicPr>
            <p:cNvPr id="19" name="Picture 18">
              <a:extLst>
                <a:ext uri="{FF2B5EF4-FFF2-40B4-BE49-F238E27FC236}">
                  <a16:creationId xmlns:a16="http://schemas.microsoft.com/office/drawing/2014/main" id="{118F4B1C-ECE8-0B1D-E765-70368161B39C}"/>
                </a:ext>
              </a:extLst>
            </p:cNvPr>
            <p:cNvPicPr>
              <a:picLocks noChangeAspect="1"/>
            </p:cNvPicPr>
            <p:nvPr/>
          </p:nvPicPr>
          <p:blipFill>
            <a:blip r:embed="rId3"/>
            <a:stretch>
              <a:fillRect/>
            </a:stretch>
          </p:blipFill>
          <p:spPr>
            <a:xfrm>
              <a:off x="480000" y="1615834"/>
              <a:ext cx="11174109" cy="2777920"/>
            </a:xfrm>
            <a:prstGeom prst="rect">
              <a:avLst/>
            </a:prstGeom>
          </p:spPr>
        </p:pic>
        <p:grpSp>
          <p:nvGrpSpPr>
            <p:cNvPr id="3" name="Group 2">
              <a:extLst>
                <a:ext uri="{FF2B5EF4-FFF2-40B4-BE49-F238E27FC236}">
                  <a16:creationId xmlns:a16="http://schemas.microsoft.com/office/drawing/2014/main" id="{AD443AE2-22D0-58D5-7C9F-A86C159E8382}"/>
                </a:ext>
              </a:extLst>
            </p:cNvPr>
            <p:cNvGrpSpPr/>
            <p:nvPr/>
          </p:nvGrpSpPr>
          <p:grpSpPr>
            <a:xfrm>
              <a:off x="4187881" y="746111"/>
              <a:ext cx="7397661" cy="1176957"/>
              <a:chOff x="5602554" y="1414652"/>
              <a:chExt cx="7397661" cy="1176957"/>
            </a:xfrm>
          </p:grpSpPr>
          <p:sp>
            <p:nvSpPr>
              <p:cNvPr id="4" name="TextBox 3">
                <a:extLst>
                  <a:ext uri="{FF2B5EF4-FFF2-40B4-BE49-F238E27FC236}">
                    <a16:creationId xmlns:a16="http://schemas.microsoft.com/office/drawing/2014/main" id="{A847ADC3-15CB-7DDE-D494-DC7242C2DB65}"/>
                  </a:ext>
                </a:extLst>
              </p:cNvPr>
              <p:cNvSpPr txBox="1"/>
              <p:nvPr/>
            </p:nvSpPr>
            <p:spPr>
              <a:xfrm>
                <a:off x="8228562" y="1414652"/>
                <a:ext cx="3500910" cy="307777"/>
              </a:xfrm>
              <a:prstGeom prst="rect">
                <a:avLst/>
              </a:prstGeom>
              <a:noFill/>
            </p:spPr>
            <p:txBody>
              <a:bodyPr wrap="square" rtlCol="0">
                <a:spAutoFit/>
              </a:bodyPr>
              <a:lstStyle/>
              <a:p>
                <a:r>
                  <a:rPr lang="en-GB" sz="1400"/>
                  <a:t>Focus on type of therapy</a:t>
                </a:r>
                <a:endParaRPr lang="en-GB" sz="1400">
                  <a:highlight>
                    <a:srgbClr val="FFFF00"/>
                  </a:highlight>
                </a:endParaRPr>
              </a:p>
            </p:txBody>
          </p:sp>
          <p:grpSp>
            <p:nvGrpSpPr>
              <p:cNvPr id="5" name="Group 4">
                <a:extLst>
                  <a:ext uri="{FF2B5EF4-FFF2-40B4-BE49-F238E27FC236}">
                    <a16:creationId xmlns:a16="http://schemas.microsoft.com/office/drawing/2014/main" id="{53696A9A-FE32-DF62-C815-5FEFE952D473}"/>
                  </a:ext>
                </a:extLst>
              </p:cNvPr>
              <p:cNvGrpSpPr/>
              <p:nvPr/>
            </p:nvGrpSpPr>
            <p:grpSpPr>
              <a:xfrm>
                <a:off x="5602554" y="1568541"/>
                <a:ext cx="7397661" cy="1023068"/>
                <a:chOff x="5602554" y="1568541"/>
                <a:chExt cx="7397661" cy="1023068"/>
              </a:xfrm>
            </p:grpSpPr>
            <p:sp>
              <p:nvSpPr>
                <p:cNvPr id="6" name="Rectangle 5">
                  <a:extLst>
                    <a:ext uri="{FF2B5EF4-FFF2-40B4-BE49-F238E27FC236}">
                      <a16:creationId xmlns:a16="http://schemas.microsoft.com/office/drawing/2014/main" id="{9FF15B87-A908-4097-5AC1-A409E0C210F5}"/>
                    </a:ext>
                  </a:extLst>
                </p:cNvPr>
                <p:cNvSpPr/>
                <p:nvPr/>
              </p:nvSpPr>
              <p:spPr>
                <a:xfrm>
                  <a:off x="5602554" y="2365366"/>
                  <a:ext cx="7397661" cy="2262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25867E8D-A8A6-BAFD-7249-417A19C0F30C}"/>
                    </a:ext>
                  </a:extLst>
                </p:cNvPr>
                <p:cNvCxnSpPr>
                  <a:cxnSpLocks/>
                </p:cNvCxnSpPr>
                <p:nvPr/>
              </p:nvCxnSpPr>
              <p:spPr>
                <a:xfrm flipV="1">
                  <a:off x="7054103" y="1568541"/>
                  <a:ext cx="0" cy="7958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770F69-F390-A127-B1D2-D55F79B34ADD}"/>
                    </a:ext>
                  </a:extLst>
                </p:cNvPr>
                <p:cNvCxnSpPr>
                  <a:cxnSpLocks/>
                </p:cNvCxnSpPr>
                <p:nvPr/>
              </p:nvCxnSpPr>
              <p:spPr>
                <a:xfrm>
                  <a:off x="7054103" y="1587395"/>
                  <a:ext cx="117445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1" name="Straight Connector 10">
              <a:extLst>
                <a:ext uri="{FF2B5EF4-FFF2-40B4-BE49-F238E27FC236}">
                  <a16:creationId xmlns:a16="http://schemas.microsoft.com/office/drawing/2014/main" id="{0FA1A32D-D2CA-2629-BD89-C57DC715990B}"/>
                </a:ext>
              </a:extLst>
            </p:cNvPr>
            <p:cNvCxnSpPr>
              <a:cxnSpLocks/>
            </p:cNvCxnSpPr>
            <p:nvPr/>
          </p:nvCxnSpPr>
          <p:spPr>
            <a:xfrm flipH="1">
              <a:off x="237580" y="2295048"/>
              <a:ext cx="478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544FE40-D28F-4BD0-523C-4CE12C31E054}"/>
                </a:ext>
              </a:extLst>
            </p:cNvPr>
            <p:cNvCxnSpPr>
              <a:cxnSpLocks/>
            </p:cNvCxnSpPr>
            <p:nvPr/>
          </p:nvCxnSpPr>
          <p:spPr>
            <a:xfrm>
              <a:off x="237580" y="2278270"/>
              <a:ext cx="0" cy="22843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97370D-4BA4-20C1-E727-6832395EB013}"/>
                </a:ext>
              </a:extLst>
            </p:cNvPr>
            <p:cNvSpPr txBox="1"/>
            <p:nvPr/>
          </p:nvSpPr>
          <p:spPr>
            <a:xfrm>
              <a:off x="52486" y="4562573"/>
              <a:ext cx="6043514" cy="307777"/>
            </a:xfrm>
            <a:prstGeom prst="rect">
              <a:avLst/>
            </a:prstGeom>
            <a:noFill/>
          </p:spPr>
          <p:txBody>
            <a:bodyPr wrap="square" rtlCol="0">
              <a:spAutoFit/>
            </a:bodyPr>
            <a:lstStyle/>
            <a:p>
              <a:r>
                <a:rPr lang="en-GB" sz="1400"/>
                <a:t>End date for each therapy removed. Common end date for all therapies.</a:t>
              </a:r>
            </a:p>
          </p:txBody>
        </p:sp>
        <p:sp>
          <p:nvSpPr>
            <p:cNvPr id="17" name="Rectangle 16">
              <a:extLst>
                <a:ext uri="{FF2B5EF4-FFF2-40B4-BE49-F238E27FC236}">
                  <a16:creationId xmlns:a16="http://schemas.microsoft.com/office/drawing/2014/main" id="{24D03B90-543F-0E97-93C3-4F9F58CEF881}"/>
                </a:ext>
              </a:extLst>
            </p:cNvPr>
            <p:cNvSpPr/>
            <p:nvPr/>
          </p:nvSpPr>
          <p:spPr>
            <a:xfrm>
              <a:off x="575035" y="3855563"/>
              <a:ext cx="11010507" cy="452486"/>
            </a:xfrm>
            <a:prstGeom prst="rect">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GB" sz="1400" b="1">
                <a:solidFill>
                  <a:schemeClr val="tx1"/>
                </a:solidFill>
                <a:cs typeface="Georgia"/>
              </a:endParaRPr>
            </a:p>
          </p:txBody>
        </p:sp>
      </p:grpSp>
    </p:spTree>
    <p:extLst>
      <p:ext uri="{BB962C8B-B14F-4D97-AF65-F5344CB8AC3E}">
        <p14:creationId xmlns:p14="http://schemas.microsoft.com/office/powerpoint/2010/main" val="26044912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a:t>
            </a:r>
          </a:p>
        </p:txBody>
      </p:sp>
      <p:sp>
        <p:nvSpPr>
          <p:cNvPr id="14" name="TextBox 13">
            <a:extLst>
              <a:ext uri="{FF2B5EF4-FFF2-40B4-BE49-F238E27FC236}">
                <a16:creationId xmlns:a16="http://schemas.microsoft.com/office/drawing/2014/main" id="{47E95C40-E7CC-3F01-D4B6-37D795FCA11A}"/>
              </a:ext>
            </a:extLst>
          </p:cNvPr>
          <p:cNvSpPr txBox="1"/>
          <p:nvPr/>
        </p:nvSpPr>
        <p:spPr>
          <a:xfrm>
            <a:off x="338597" y="900000"/>
            <a:ext cx="9964899" cy="1815882"/>
          </a:xfrm>
          <a:prstGeom prst="rect">
            <a:avLst/>
          </a:prstGeom>
          <a:noFill/>
        </p:spPr>
        <p:txBody>
          <a:bodyPr wrap="square" lIns="91440" tIns="45720" rIns="91440" bIns="45720" anchor="t">
            <a:spAutoFit/>
          </a:bodyPr>
          <a:lstStyle/>
          <a:p>
            <a:pPr lvl="0"/>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Therapy includes:</a:t>
            </a:r>
          </a:p>
          <a:p>
            <a:pPr marL="342900" indent="-342900">
              <a:buFont typeface="Symbol" pitchFamily="2" charset="2"/>
              <a:buChar char=""/>
            </a:pPr>
            <a:r>
              <a:rPr lang="en-GB" sz="1600">
                <a:solidFill>
                  <a:srgbClr val="000000"/>
                </a:solidFill>
                <a:effectLst/>
                <a:latin typeface="Calibri"/>
                <a:ea typeface="Times New Roman" panose="02020603050405020304" pitchFamily="18" charset="0"/>
                <a:cs typeface="Arial"/>
              </a:rPr>
              <a:t>assessment and goal-directed therapy (i.e., towards goals that have been set and agreed by the team)</a:t>
            </a:r>
            <a:r>
              <a:rPr lang="en-GB" sz="1600">
                <a:solidFill>
                  <a:srgbClr val="000000"/>
                </a:solidFill>
                <a:latin typeface="Calibri"/>
                <a:ea typeface="Times New Roman" panose="02020603050405020304" pitchFamily="18" charset="0"/>
                <a:cs typeface="Arial"/>
              </a:rPr>
              <a:t> </a:t>
            </a:r>
            <a:endParaRPr lang="en-GB" sz="1600">
              <a:solidFill>
                <a:srgbClr val="000000"/>
              </a:solidFill>
              <a:effectLst/>
              <a:latin typeface="Calibri" panose="020F0502020204030204" pitchFamily="34" charset="0"/>
              <a:ea typeface="Times New Roman" panose="02020603050405020304" pitchFamily="18" charset="0"/>
            </a:endParaRPr>
          </a:p>
          <a:p>
            <a:pPr marL="342900" indent="-342900">
              <a:buFont typeface="Symbol" pitchFamily="2" charset="2"/>
              <a:buChar char=""/>
            </a:pPr>
            <a:r>
              <a:rPr lang="en-GB" sz="1600">
                <a:solidFill>
                  <a:srgbClr val="000000"/>
                </a:solidFill>
                <a:effectLst/>
                <a:latin typeface="Calibri"/>
                <a:ea typeface="Times New Roman" panose="02020603050405020304" pitchFamily="18" charset="0"/>
                <a:cs typeface="Arial"/>
              </a:rPr>
              <a:t>either individual or group therapy</a:t>
            </a:r>
            <a:r>
              <a:rPr lang="en-GB" sz="1600">
                <a:solidFill>
                  <a:srgbClr val="000000"/>
                </a:solidFill>
                <a:latin typeface="Calibri"/>
                <a:ea typeface="Times New Roman" panose="02020603050405020304" pitchFamily="18" charset="0"/>
                <a:cs typeface="Arial"/>
              </a:rPr>
              <a:t> </a:t>
            </a:r>
            <a:endParaRPr lang="en-GB" sz="1600">
              <a:solidFill>
                <a:srgbClr val="000000"/>
              </a:solidFill>
              <a:effectLst/>
              <a:latin typeface="Calibri" panose="020F0502020204030204" pitchFamily="34" charset="0"/>
              <a:ea typeface="Times New Roman" panose="02020603050405020304" pitchFamily="18" charset="0"/>
            </a:endParaRPr>
          </a:p>
          <a:p>
            <a:pPr marL="342900" indent="-342900">
              <a:buFont typeface="Symbol" pitchFamily="2" charset="2"/>
              <a:buChar char=""/>
            </a:pPr>
            <a:r>
              <a:rPr lang="en-GB" sz="1600">
                <a:solidFill>
                  <a:srgbClr val="000000"/>
                </a:solidFill>
                <a:effectLst/>
                <a:latin typeface="Calibri"/>
                <a:ea typeface="Times New Roman" panose="02020603050405020304" pitchFamily="18" charset="0"/>
                <a:cs typeface="Arial"/>
              </a:rPr>
              <a:t>home visits where the patient is present</a:t>
            </a:r>
            <a:r>
              <a:rPr lang="en-GB" sz="1600">
                <a:solidFill>
                  <a:srgbClr val="000000"/>
                </a:solidFill>
                <a:latin typeface="Calibri"/>
                <a:ea typeface="Times New Roman" panose="02020603050405020304" pitchFamily="18" charset="0"/>
                <a:cs typeface="Arial"/>
              </a:rPr>
              <a:t> </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a:ea typeface="Times New Roman" panose="02020603050405020304" pitchFamily="18" charset="0"/>
                <a:cs typeface="Arial"/>
              </a:rPr>
              <a:t>training patients and carers </a:t>
            </a:r>
            <a:r>
              <a:rPr lang="en-GB" sz="1600">
                <a:solidFill>
                  <a:srgbClr val="000000"/>
                </a:solidFill>
                <a:effectLst/>
                <a:latin typeface="Calibri"/>
                <a:ea typeface="Calibri" panose="020F0502020204030204" pitchFamily="34" charset="0"/>
                <a:cs typeface="Calibri"/>
              </a:rPr>
              <a:t>around issues related to a specific patient (i.e. not general training)</a:t>
            </a:r>
            <a:endParaRPr lang="en-GB" sz="1600">
              <a:solidFill>
                <a:srgbClr val="000000"/>
              </a:solidFill>
              <a:effectLst/>
              <a:latin typeface="Calibri"/>
              <a:ea typeface="Times New Roman" panose="02020603050405020304" pitchFamily="18" charset="0"/>
              <a:cs typeface="Calibri"/>
            </a:endParaRPr>
          </a:p>
          <a:p>
            <a:pPr marL="342900" lvl="0" indent="-342900">
              <a:buFont typeface="Symbol" pitchFamily="2" charset="2"/>
              <a:buChar char=""/>
            </a:pPr>
            <a:r>
              <a:rPr lang="en-GB" sz="1600">
                <a:solidFill>
                  <a:srgbClr val="000000"/>
                </a:solidFill>
                <a:effectLst/>
                <a:latin typeface="Calibri"/>
                <a:ea typeface="Times New Roman" panose="02020603050405020304" pitchFamily="18" charset="0"/>
                <a:cs typeface="Arial"/>
              </a:rPr>
              <a:t>setting up, supporting and advancing self-directed exercise programmes (independent practice not included)</a:t>
            </a:r>
          </a:p>
          <a:p>
            <a:pPr marL="342900" lvl="0" indent="-342900">
              <a:buFont typeface="Symbol" pitchFamily="2" charset="2"/>
              <a:buChar char=""/>
            </a:pPr>
            <a:r>
              <a:rPr lang="en-GB" sz="1600">
                <a:solidFill>
                  <a:srgbClr val="000000"/>
                </a:solidFill>
                <a:latin typeface="Calibri"/>
                <a:ea typeface="MS Mincho"/>
                <a:cs typeface="Arial"/>
              </a:rPr>
              <a:t>semi-supervised</a:t>
            </a:r>
            <a:r>
              <a:rPr lang="en-GB" sz="1600">
                <a:solidFill>
                  <a:srgbClr val="000000"/>
                </a:solidFill>
                <a:effectLst/>
                <a:latin typeface="Calibri"/>
                <a:ea typeface="MS Mincho"/>
                <a:cs typeface="Arial"/>
              </a:rPr>
              <a:t> practice (such as in open gyms with oversight and interaction with practitioner)</a:t>
            </a:r>
          </a:p>
        </p:txBody>
      </p:sp>
      <p:sp>
        <p:nvSpPr>
          <p:cNvPr id="16" name="TextBox 15">
            <a:extLst>
              <a:ext uri="{FF2B5EF4-FFF2-40B4-BE49-F238E27FC236}">
                <a16:creationId xmlns:a16="http://schemas.microsoft.com/office/drawing/2014/main" id="{E4349782-9BDC-8C0A-8528-9F8A5F9ADD2E}"/>
              </a:ext>
            </a:extLst>
          </p:cNvPr>
          <p:cNvSpPr txBox="1"/>
          <p:nvPr/>
        </p:nvSpPr>
        <p:spPr>
          <a:xfrm>
            <a:off x="338597" y="3011604"/>
            <a:ext cx="6099142" cy="1815882"/>
          </a:xfrm>
          <a:prstGeom prst="rect">
            <a:avLst/>
          </a:prstGeom>
          <a:noFill/>
        </p:spPr>
        <p:txBody>
          <a:bodyPr wrap="square">
            <a:spAutoFit/>
          </a:bodyPr>
          <a:lstStyle/>
          <a:p>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 this definition therapy </a:t>
            </a:r>
            <a:r>
              <a:rPr lang="en-GB" sz="16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does not</a:t>
            </a: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include: </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documentation </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environmental visits </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multidisciplinary team meetings </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case conferences/case reviews (where patient is not present)</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development of resources (where patient is not present)</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latin typeface="Calibri" panose="020F0502020204030204" pitchFamily="34" charset="0"/>
                <a:ea typeface="MS Mincho" panose="02020609040205080304" pitchFamily="49" charset="-128"/>
                <a:cs typeface="Arial" panose="020B0604020202020204" pitchFamily="34" charset="0"/>
              </a:rPr>
              <a:t>i</a:t>
            </a:r>
            <a:r>
              <a:rPr lang="en-GB" sz="1600">
                <a:solidFill>
                  <a:srgbClr val="000000"/>
                </a:solidFill>
                <a:effectLst/>
                <a:latin typeface="Calibri" panose="020F0502020204030204" pitchFamily="34" charset="0"/>
                <a:ea typeface="MS Mincho" panose="02020609040205080304" pitchFamily="49" charset="-128"/>
                <a:cs typeface="Arial" panose="020B0604020202020204" pitchFamily="34" charset="0"/>
              </a:rPr>
              <a:t>ndependent practice</a:t>
            </a:r>
            <a:endParaRPr lang="en-GB" sz="160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049002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B4FB3A-D373-A87C-BFDC-933A05D16486}"/>
              </a:ext>
            </a:extLst>
          </p:cNvPr>
          <p:cNvSpPr txBox="1"/>
          <p:nvPr/>
        </p:nvSpPr>
        <p:spPr>
          <a:xfrm>
            <a:off x="338597" y="900000"/>
            <a:ext cx="11232000" cy="5027017"/>
          </a:xfrm>
          <a:prstGeom prst="rect">
            <a:avLst/>
          </a:prstGeom>
          <a:noFill/>
        </p:spPr>
        <p:txBody>
          <a:bodyPr wrap="square">
            <a:spAutoFit/>
          </a:bodyPr>
          <a:lstStyle/>
          <a:p>
            <a:pPr fontAlgn="base">
              <a:spcAft>
                <a:spcPts val="1000"/>
              </a:spcAft>
            </a:pPr>
            <a:r>
              <a:rPr lang="en-GB" sz="1600">
                <a:effectLst/>
                <a:ea typeface="Times New Roman" panose="02020603050405020304" pitchFamily="18" charset="0"/>
                <a:cs typeface="Calibri" panose="020F0502020204030204" pitchFamily="34" charset="0"/>
              </a:rPr>
              <a:t>Please attribute minutes to the category that best describes the </a:t>
            </a:r>
            <a:r>
              <a:rPr lang="en-GB" sz="1600" b="1">
                <a:effectLst/>
                <a:ea typeface="Times New Roman" panose="02020603050405020304" pitchFamily="18" charset="0"/>
                <a:cs typeface="Calibri" panose="020F0502020204030204" pitchFamily="34" charset="0"/>
              </a:rPr>
              <a:t>main focus </a:t>
            </a:r>
            <a:r>
              <a:rPr lang="en-GB" sz="1600">
                <a:effectLst/>
                <a:ea typeface="Times New Roman" panose="02020603050405020304" pitchFamily="18" charset="0"/>
                <a:cs typeface="Calibri" panose="020F0502020204030204" pitchFamily="34" charset="0"/>
              </a:rPr>
              <a:t>of that therapeutic session, or part of a session. Where there is more than one focus to a single session then </a:t>
            </a:r>
            <a:r>
              <a:rPr lang="en-GB" sz="1600" b="1">
                <a:effectLst/>
                <a:ea typeface="Times New Roman" panose="02020603050405020304" pitchFamily="18" charset="0"/>
                <a:cs typeface="Calibri" panose="020F0502020204030204" pitchFamily="34" charset="0"/>
              </a:rPr>
              <a:t>minutes would be apportioned </a:t>
            </a:r>
            <a:r>
              <a:rPr lang="en-GB" sz="1600">
                <a:effectLst/>
                <a:ea typeface="Times New Roman" panose="02020603050405020304" pitchFamily="18" charset="0"/>
                <a:cs typeface="Calibri" panose="020F0502020204030204" pitchFamily="34" charset="0"/>
              </a:rPr>
              <a:t>for each part and added up under each category appropriately. Please </a:t>
            </a:r>
            <a:r>
              <a:rPr lang="en-GB" sz="1600" b="1" u="sng">
                <a:effectLst/>
                <a:ea typeface="Times New Roman" panose="02020603050405020304" pitchFamily="18" charset="0"/>
                <a:cs typeface="Calibri" panose="020F0502020204030204" pitchFamily="34" charset="0"/>
              </a:rPr>
              <a:t>do not </a:t>
            </a:r>
            <a:r>
              <a:rPr lang="en-GB" sz="1600">
                <a:effectLst/>
                <a:ea typeface="Times New Roman" panose="02020603050405020304" pitchFamily="18" charset="0"/>
                <a:cs typeface="Calibri" panose="020F0502020204030204" pitchFamily="34" charset="0"/>
              </a:rPr>
              <a:t>count the same minutes under more than one category, and </a:t>
            </a:r>
            <a:r>
              <a:rPr lang="en-GB" sz="1600" b="1" u="sng">
                <a:effectLst/>
                <a:ea typeface="Times New Roman" panose="02020603050405020304" pitchFamily="18" charset="0"/>
                <a:cs typeface="Calibri" panose="020F0502020204030204" pitchFamily="34" charset="0"/>
              </a:rPr>
              <a:t>do not </a:t>
            </a:r>
            <a:r>
              <a:rPr lang="en-GB" sz="1600">
                <a:effectLst/>
                <a:ea typeface="Times New Roman" panose="02020603050405020304" pitchFamily="18" charset="0"/>
                <a:cs typeface="Calibri" panose="020F0502020204030204" pitchFamily="34" charset="0"/>
              </a:rPr>
              <a:t>double-count within the same category</a:t>
            </a:r>
            <a:endParaRPr lang="en-GB" sz="1600">
              <a:effectLst/>
              <a:ea typeface="Calibri" panose="020F0502020204030204" pitchFamily="34" charset="0"/>
              <a:cs typeface="Arial" panose="020B0604020202020204" pitchFamily="34" charset="0"/>
            </a:endParaRPr>
          </a:p>
          <a:p>
            <a:r>
              <a:rPr lang="en-GB" sz="1600">
                <a:solidFill>
                  <a:srgbClr val="000000"/>
                </a:solidFill>
                <a:effectLst/>
                <a:ea typeface="Calibri" panose="020F0502020204030204" pitchFamily="34" charset="0"/>
                <a:cs typeface="Calibri" panose="020F0502020204030204" pitchFamily="34" charset="0"/>
              </a:rPr>
              <a:t>For example:</a:t>
            </a:r>
            <a:endParaRPr lang="en-GB" sz="1600">
              <a:effectLst/>
              <a:ea typeface="MS Mincho" panose="02020609040205080304" pitchFamily="49" charset="-128"/>
              <a:cs typeface="Calibri" panose="020F0502020204030204" pitchFamily="34" charset="0"/>
            </a:endParaRPr>
          </a:p>
          <a:p>
            <a:pPr marL="342900" lvl="0" indent="-342900">
              <a:buFont typeface="Symbol" pitchFamily="2" charset="2"/>
              <a:buChar char=""/>
            </a:pPr>
            <a:r>
              <a:rPr lang="en-GB" sz="1600">
                <a:solidFill>
                  <a:srgbClr val="000000"/>
                </a:solidFill>
                <a:effectLst/>
                <a:ea typeface="Calibri" panose="020F0502020204030204" pitchFamily="34" charset="0"/>
                <a:cs typeface="Calibri" panose="020F0502020204030204" pitchFamily="34" charset="0"/>
              </a:rPr>
              <a:t>If a therapist works on </a:t>
            </a:r>
            <a:r>
              <a:rPr lang="en-GB" sz="1600" b="1">
                <a:solidFill>
                  <a:srgbClr val="000000"/>
                </a:solidFill>
                <a:effectLst/>
                <a:ea typeface="Calibri" panose="020F0502020204030204" pitchFamily="34" charset="0"/>
                <a:cs typeface="Calibri" panose="020F0502020204030204" pitchFamily="34" charset="0"/>
              </a:rPr>
              <a:t>two different categories</a:t>
            </a:r>
            <a:r>
              <a:rPr lang="en-GB" sz="1600">
                <a:solidFill>
                  <a:srgbClr val="000000"/>
                </a:solidFill>
                <a:effectLst/>
                <a:ea typeface="Calibri" panose="020F0502020204030204" pitchFamily="34" charset="0"/>
                <a:cs typeface="Calibri" panose="020F0502020204030204" pitchFamily="34" charset="0"/>
              </a:rPr>
              <a:t> of rehabilitation during a 60-minute session, </a:t>
            </a:r>
            <a:r>
              <a:rPr lang="en-GB" sz="1600" b="1">
                <a:solidFill>
                  <a:srgbClr val="000000"/>
                </a:solidFill>
                <a:effectLst/>
                <a:ea typeface="Calibri" panose="020F0502020204030204" pitchFamily="34" charset="0"/>
                <a:cs typeface="Calibri" panose="020F0502020204030204" pitchFamily="34" charset="0"/>
              </a:rPr>
              <a:t>record the number of minutes for each category </a:t>
            </a:r>
            <a:r>
              <a:rPr lang="en-GB" sz="1600">
                <a:solidFill>
                  <a:srgbClr val="000000"/>
                </a:solidFill>
                <a:effectLst/>
                <a:ea typeface="Calibri" panose="020F0502020204030204" pitchFamily="34" charset="0"/>
                <a:cs typeface="Calibri" panose="020F0502020204030204" pitchFamily="34" charset="0"/>
              </a:rPr>
              <a:t>(e.g. 30 minutes for motor function, 30 minutes for communication). Please refer to patient notes to accurately determine the split per each.</a:t>
            </a:r>
            <a:endParaRPr lang="en-GB" sz="1600">
              <a:effectLst/>
              <a:ea typeface="Calibri" panose="020F0502020204030204" pitchFamily="34" charset="0"/>
              <a:cs typeface="Arial" panose="020B0604020202020204" pitchFamily="34" charset="0"/>
            </a:endParaRPr>
          </a:p>
          <a:p>
            <a:pPr marL="342900" lvl="0" indent="-342900">
              <a:buFont typeface="Symbol" pitchFamily="2" charset="2"/>
              <a:buChar char=""/>
            </a:pPr>
            <a:r>
              <a:rPr lang="en-GB" sz="1600">
                <a:solidFill>
                  <a:srgbClr val="000000"/>
                </a:solidFill>
                <a:effectLst/>
                <a:ea typeface="Calibri" panose="020F0502020204030204" pitchFamily="34" charset="0"/>
                <a:cs typeface="Calibri" panose="020F0502020204030204" pitchFamily="34" charset="0"/>
              </a:rPr>
              <a:t>If </a:t>
            </a:r>
            <a:r>
              <a:rPr lang="en-GB" sz="1600" b="1">
                <a:solidFill>
                  <a:srgbClr val="000000"/>
                </a:solidFill>
                <a:effectLst/>
                <a:ea typeface="Calibri" panose="020F0502020204030204" pitchFamily="34" charset="0"/>
                <a:cs typeface="Calibri" panose="020F0502020204030204" pitchFamily="34" charset="0"/>
              </a:rPr>
              <a:t>two therapists </a:t>
            </a:r>
            <a:r>
              <a:rPr lang="en-GB" sz="1600">
                <a:solidFill>
                  <a:srgbClr val="000000"/>
                </a:solidFill>
                <a:effectLst/>
                <a:ea typeface="Calibri" panose="020F0502020204030204" pitchFamily="34" charset="0"/>
                <a:cs typeface="Calibri" panose="020F0502020204030204" pitchFamily="34" charset="0"/>
              </a:rPr>
              <a:t>(of different disciplines or the same discipline) treat a patient at the same time, focused on the </a:t>
            </a:r>
            <a:r>
              <a:rPr lang="en-GB" sz="1600" b="1">
                <a:solidFill>
                  <a:srgbClr val="000000"/>
                </a:solidFill>
                <a:effectLst/>
                <a:ea typeface="Calibri" panose="020F0502020204030204" pitchFamily="34" charset="0"/>
                <a:cs typeface="Calibri" panose="020F0502020204030204" pitchFamily="34" charset="0"/>
              </a:rPr>
              <a:t>same category </a:t>
            </a:r>
            <a:r>
              <a:rPr lang="en-GB" sz="1600">
                <a:solidFill>
                  <a:srgbClr val="000000"/>
                </a:solidFill>
                <a:effectLst/>
                <a:ea typeface="Calibri" panose="020F0502020204030204" pitchFamily="34" charset="0"/>
                <a:cs typeface="Calibri" panose="020F0502020204030204" pitchFamily="34" charset="0"/>
              </a:rPr>
              <a:t>of rehabilitation, record the number of minutes of therapy the </a:t>
            </a:r>
            <a:r>
              <a:rPr lang="en-GB" sz="1600" b="1">
                <a:solidFill>
                  <a:srgbClr val="000000"/>
                </a:solidFill>
                <a:effectLst/>
                <a:ea typeface="Calibri" panose="020F0502020204030204" pitchFamily="34" charset="0"/>
                <a:cs typeface="Calibri" panose="020F0502020204030204" pitchFamily="34" charset="0"/>
              </a:rPr>
              <a:t>patient received </a:t>
            </a:r>
            <a:r>
              <a:rPr lang="en-GB" sz="1600">
                <a:solidFill>
                  <a:srgbClr val="000000"/>
                </a:solidFill>
                <a:effectLst/>
                <a:ea typeface="Calibri" panose="020F0502020204030204" pitchFamily="34" charset="0"/>
                <a:cs typeface="Calibri" panose="020F0502020204030204" pitchFamily="34" charset="0"/>
              </a:rPr>
              <a:t>e.g. 2 therapists providing rehabilitation for motor function to a patient for 45 minutes counts as 45 minutes of motor function therapy (not 90 minutes), therefore recording how many minutes the patient received rather than recording the time therapy staff spent providing the session.</a:t>
            </a:r>
            <a:endParaRPr lang="en-GB" sz="1600">
              <a:effectLst/>
              <a:ea typeface="Calibri" panose="020F0502020204030204" pitchFamily="34" charset="0"/>
              <a:cs typeface="Arial" panose="020B0604020202020204" pitchFamily="34" charset="0"/>
            </a:endParaRPr>
          </a:p>
          <a:p>
            <a:pPr marL="342900" lvl="0" indent="-342900">
              <a:spcAft>
                <a:spcPts val="1000"/>
              </a:spcAft>
              <a:buFont typeface="Symbol" pitchFamily="2" charset="2"/>
              <a:buChar char=""/>
            </a:pPr>
            <a:r>
              <a:rPr lang="en-GB" sz="1600">
                <a:solidFill>
                  <a:srgbClr val="000000"/>
                </a:solidFill>
                <a:effectLst/>
                <a:ea typeface="Calibri" panose="020F0502020204030204" pitchFamily="34" charset="0"/>
                <a:cs typeface="Calibri" panose="020F0502020204030204" pitchFamily="34" charset="0"/>
              </a:rPr>
              <a:t>Where a 60-minute session has required </a:t>
            </a:r>
            <a:r>
              <a:rPr lang="en-GB" sz="1600" b="1">
                <a:solidFill>
                  <a:srgbClr val="000000"/>
                </a:solidFill>
                <a:effectLst/>
                <a:ea typeface="Calibri" panose="020F0502020204030204" pitchFamily="34" charset="0"/>
                <a:cs typeface="Calibri" panose="020F0502020204030204" pitchFamily="34" charset="0"/>
              </a:rPr>
              <a:t>two members of staff </a:t>
            </a:r>
            <a:r>
              <a:rPr lang="en-GB" sz="1600">
                <a:solidFill>
                  <a:srgbClr val="000000"/>
                </a:solidFill>
                <a:effectLst/>
                <a:ea typeface="Calibri" panose="020F0502020204030204" pitchFamily="34" charset="0"/>
                <a:cs typeface="Calibri" panose="020F0502020204030204" pitchFamily="34" charset="0"/>
              </a:rPr>
              <a:t>and </a:t>
            </a:r>
            <a:r>
              <a:rPr lang="en-GB" sz="1600" b="1">
                <a:solidFill>
                  <a:srgbClr val="000000"/>
                </a:solidFill>
                <a:effectLst/>
                <a:ea typeface="Calibri" panose="020F0502020204030204" pitchFamily="34" charset="0"/>
                <a:cs typeface="Calibri" panose="020F0502020204030204" pitchFamily="34" charset="0"/>
              </a:rPr>
              <a:t>one is qualified and one is an assistant </a:t>
            </a:r>
            <a:r>
              <a:rPr lang="en-GB" sz="1600">
                <a:solidFill>
                  <a:srgbClr val="000000"/>
                </a:solidFill>
                <a:effectLst/>
                <a:ea typeface="Calibri" panose="020F0502020204030204" pitchFamily="34" charset="0"/>
                <a:cs typeface="Calibri" panose="020F0502020204030204" pitchFamily="34" charset="0"/>
              </a:rPr>
              <a:t>and they are both providing the </a:t>
            </a:r>
            <a:r>
              <a:rPr lang="en-GB" sz="1600" b="1">
                <a:solidFill>
                  <a:srgbClr val="000000"/>
                </a:solidFill>
                <a:effectLst/>
                <a:ea typeface="Calibri" panose="020F0502020204030204" pitchFamily="34" charset="0"/>
                <a:cs typeface="Calibri" panose="020F0502020204030204" pitchFamily="34" charset="0"/>
              </a:rPr>
              <a:t>same category </a:t>
            </a:r>
            <a:r>
              <a:rPr lang="en-GB" sz="1600">
                <a:solidFill>
                  <a:srgbClr val="000000"/>
                </a:solidFill>
                <a:effectLst/>
                <a:ea typeface="Calibri" panose="020F0502020204030204" pitchFamily="34" charset="0"/>
                <a:cs typeface="Calibri" panose="020F0502020204030204" pitchFamily="34" charset="0"/>
              </a:rPr>
              <a:t>of rehabilitation, assume the session has been </a:t>
            </a:r>
            <a:r>
              <a:rPr lang="en-GB" sz="1600" b="1">
                <a:solidFill>
                  <a:srgbClr val="000000"/>
                </a:solidFill>
                <a:effectLst/>
                <a:ea typeface="Calibri" panose="020F0502020204030204" pitchFamily="34" charset="0"/>
                <a:cs typeface="Calibri" panose="020F0502020204030204" pitchFamily="34" charset="0"/>
              </a:rPr>
              <a:t>led by the qualified therapist</a:t>
            </a:r>
            <a:r>
              <a:rPr lang="en-GB" sz="1600">
                <a:solidFill>
                  <a:srgbClr val="000000"/>
                </a:solidFill>
                <a:effectLst/>
                <a:ea typeface="Calibri" panose="020F0502020204030204" pitchFamily="34" charset="0"/>
                <a:cs typeface="Calibri" panose="020F0502020204030204" pitchFamily="34" charset="0"/>
              </a:rPr>
              <a:t>, record 60 minutes of therapy received by the patient as qualified and </a:t>
            </a:r>
            <a:r>
              <a:rPr lang="en-GB" sz="1600" b="1" u="sng">
                <a:solidFill>
                  <a:srgbClr val="000000"/>
                </a:solidFill>
                <a:effectLst/>
                <a:ea typeface="Calibri" panose="020F0502020204030204" pitchFamily="34" charset="0"/>
                <a:cs typeface="Calibri" panose="020F0502020204030204" pitchFamily="34" charset="0"/>
              </a:rPr>
              <a:t>do no</a:t>
            </a:r>
            <a:r>
              <a:rPr lang="en-GB" sz="1600">
                <a:solidFill>
                  <a:srgbClr val="000000"/>
                </a:solidFill>
                <a:effectLst/>
                <a:ea typeface="Calibri" panose="020F0502020204030204" pitchFamily="34" charset="0"/>
                <a:cs typeface="Calibri" panose="020F0502020204030204" pitchFamily="34" charset="0"/>
              </a:rPr>
              <a:t>t record any minutes as assistant provided. (i.e., do not split minutes across staff groups), therefore recording how many minutes the patient received rather than recording the time therapy staff spent providing the session.</a:t>
            </a:r>
            <a:endParaRPr lang="en-GB" sz="1600">
              <a:effectLst/>
              <a:ea typeface="Calibri" panose="020F0502020204030204" pitchFamily="34" charset="0"/>
              <a:cs typeface="Arial" panose="020B0604020202020204" pitchFamily="34" charset="0"/>
            </a:endParaRPr>
          </a:p>
          <a:p>
            <a:r>
              <a:rPr lang="en-GB" sz="1600">
                <a:solidFill>
                  <a:srgbClr val="000000"/>
                </a:solidFill>
                <a:effectLst/>
                <a:ea typeface="Times New Roman" panose="02020603050405020304" pitchFamily="18" charset="0"/>
                <a:cs typeface="Arial" panose="020B0604020202020204" pitchFamily="34" charset="0"/>
              </a:rPr>
              <a:t>The therapy or care may be provided by registered therapists of any discipline or non-registered therapy staff, including rehabilitation assistants or students, under supervision. </a:t>
            </a:r>
            <a:endParaRPr lang="en-GB" sz="1600">
              <a:solidFill>
                <a:srgbClr val="000000"/>
              </a:solidFill>
              <a:effectLst/>
              <a:ea typeface="Times New Roman" panose="02020603050405020304" pitchFamily="18" charset="0"/>
            </a:endParaRPr>
          </a:p>
        </p:txBody>
      </p:sp>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a:t>
            </a:r>
          </a:p>
        </p:txBody>
      </p:sp>
    </p:spTree>
    <p:extLst>
      <p:ext uri="{BB962C8B-B14F-4D97-AF65-F5344CB8AC3E}">
        <p14:creationId xmlns:p14="http://schemas.microsoft.com/office/powerpoint/2010/main" val="5366742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 Motor function</a:t>
            </a:r>
          </a:p>
        </p:txBody>
      </p:sp>
      <p:sp>
        <p:nvSpPr>
          <p:cNvPr id="5" name="TextBox 4">
            <a:extLst>
              <a:ext uri="{FF2B5EF4-FFF2-40B4-BE49-F238E27FC236}">
                <a16:creationId xmlns:a16="http://schemas.microsoft.com/office/drawing/2014/main" id="{8859F3C9-88F9-0969-22AE-43B00B325274}"/>
              </a:ext>
            </a:extLst>
          </p:cNvPr>
          <p:cNvSpPr txBox="1"/>
          <p:nvPr/>
        </p:nvSpPr>
        <p:spPr>
          <a:xfrm>
            <a:off x="338597" y="900000"/>
            <a:ext cx="11505414" cy="5863144"/>
          </a:xfrm>
          <a:prstGeom prst="rect">
            <a:avLst/>
          </a:prstGeom>
          <a:noFill/>
        </p:spPr>
        <p:txBody>
          <a:bodyPr wrap="square">
            <a:spAutoFit/>
          </a:bodyPr>
          <a:lstStyle/>
          <a:p>
            <a:pPr>
              <a:spcAft>
                <a:spcPts val="1000"/>
              </a:spcAft>
            </a:pPr>
            <a:r>
              <a:rPr lang="en-GB" sz="1400" dirty="0">
                <a:effectLst/>
                <a:ea typeface="Times New Roman" panose="02020603050405020304" pitchFamily="18" charset="0"/>
                <a:cs typeface="Calibri" panose="020F0502020204030204" pitchFamily="34" charset="0"/>
              </a:rPr>
              <a:t>Please note ‘motor function’ does not cover all aspects of motor-based rehabilitation, but captures exercise, strength and activity related to sitting, standing, upper limb, gait and balance.</a:t>
            </a:r>
            <a:endParaRPr lang="en-GB" sz="1400" dirty="0">
              <a:effectLst/>
              <a:ea typeface="Calibri" panose="020F0502020204030204" pitchFamily="34" charset="0"/>
              <a:cs typeface="Arial" panose="020B0604020202020204" pitchFamily="34" charset="0"/>
            </a:endParaRPr>
          </a:p>
          <a:p>
            <a:pPr fontAlgn="base">
              <a:spcAft>
                <a:spcPts val="1000"/>
              </a:spcAft>
            </a:pPr>
            <a:r>
              <a:rPr lang="en-GB" sz="1400" dirty="0">
                <a:effectLst/>
                <a:ea typeface="Times New Roman" panose="02020603050405020304" pitchFamily="18" charset="0"/>
                <a:cs typeface="Calibri" panose="020F0502020204030204" pitchFamily="34" charset="0"/>
              </a:rPr>
              <a:t>Includes: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Repetitive task practice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Functional tasks with a therapeutic approach to improve motor function i.e. improve standing tolerance, dynamic balance, trunk control (midline), reach to grasp in a task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Mobility practice, real world walking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Progressive balance training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Treadmill training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Strength training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Trunk/Sitting balance work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Sensory retraining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Functional Electrical Stimulation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Mirror therapy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Constrained Induced movement therapy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Mental imagery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Spasticity management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Exercise targeted at motor recovery including sensorimotor, strength or coordination </a:t>
            </a:r>
            <a:endParaRPr lang="en-GB" sz="1400" dirty="0">
              <a:effectLst/>
              <a:ea typeface="Calibri" panose="020F0502020204030204" pitchFamily="34" charset="0"/>
              <a:cs typeface="Arial" panose="020B0604020202020204" pitchFamily="34" charset="0"/>
            </a:endParaRPr>
          </a:p>
          <a:p>
            <a:pPr marL="342900" lvl="0" indent="-342900">
              <a:buFont typeface="Symbol" pitchFamily="2" charset="2"/>
              <a:buChar char=""/>
            </a:pPr>
            <a:r>
              <a:rPr lang="en-GB" sz="1400" dirty="0">
                <a:effectLst/>
                <a:ea typeface="Times New Roman" panose="02020603050405020304" pitchFamily="18" charset="0"/>
                <a:cs typeface="Calibri" panose="020F0502020204030204" pitchFamily="34" charset="0"/>
              </a:rPr>
              <a:t>Home visits from an inpatient setting where primary focus was physical abilities</a:t>
            </a:r>
            <a:endParaRPr lang="en-GB" sz="1400" dirty="0">
              <a:effectLst/>
              <a:ea typeface="Calibri" panose="020F0502020204030204" pitchFamily="34" charset="0"/>
              <a:cs typeface="Arial" panose="020B0604020202020204" pitchFamily="34" charset="0"/>
            </a:endParaRPr>
          </a:p>
          <a:p>
            <a:pPr marL="342900" lvl="0" indent="-342900">
              <a:buFont typeface="Symbol" pitchFamily="2" charset="2"/>
              <a:buChar char=""/>
            </a:pPr>
            <a:r>
              <a:rPr lang="en-GB" sz="1400" dirty="0">
                <a:effectLst/>
                <a:ea typeface="Times New Roman" panose="02020603050405020304" pitchFamily="18" charset="0"/>
                <a:cs typeface="Calibri" panose="020F0502020204030204" pitchFamily="34" charset="0"/>
              </a:rPr>
              <a:t>Further assessment specifically aimed at motor function</a:t>
            </a:r>
            <a:endParaRPr lang="en-GB" sz="1400" dirty="0">
              <a:effectLst/>
              <a:ea typeface="Calibri" panose="020F0502020204030204" pitchFamily="34" charset="0"/>
              <a:cs typeface="Arial" panose="020B0604020202020204" pitchFamily="34" charset="0"/>
            </a:endParaRPr>
          </a:p>
          <a:p>
            <a:pPr marL="342900" lvl="0" indent="-342900">
              <a:spcAft>
                <a:spcPts val="1000"/>
              </a:spcAft>
              <a:buFont typeface="Symbol" pitchFamily="2" charset="2"/>
              <a:buChar char=""/>
            </a:pPr>
            <a:r>
              <a:rPr lang="en-GB" sz="1400" dirty="0">
                <a:effectLst/>
                <a:ea typeface="Times New Roman" panose="02020603050405020304" pitchFamily="18" charset="0"/>
                <a:cs typeface="Calibri" panose="020F0502020204030204" pitchFamily="34" charset="0"/>
              </a:rPr>
              <a:t>Outcome measures specifically aimed at motor function (i.e. not holistic outcome measures required by SSNAP e.g., Barthel which are captured in ‘other’)</a:t>
            </a:r>
            <a:endParaRPr lang="en-GB" sz="1400" dirty="0">
              <a:effectLst/>
              <a:ea typeface="Calibri" panose="020F0502020204030204" pitchFamily="34" charset="0"/>
              <a:cs typeface="Arial" panose="020B0604020202020204" pitchFamily="34" charset="0"/>
            </a:endParaRPr>
          </a:p>
          <a:p>
            <a:r>
              <a:rPr lang="en-GB" sz="1400" dirty="0">
                <a:effectLst/>
                <a:ea typeface="Times New Roman" panose="02020603050405020304" pitchFamily="18" charset="0"/>
              </a:rPr>
              <a:t>Does not include independent practice; wandering between therapy sessions or as part of normal daily living (such as to and from the toilet); sitting out; normal daily eating and drinking; splint wearing. </a:t>
            </a:r>
            <a:r>
              <a:rPr lang="en-GB" sz="1400" dirty="0">
                <a:solidFill>
                  <a:srgbClr val="FF0000"/>
                </a:solidFill>
                <a:effectLst/>
                <a:ea typeface="Times New Roman" panose="02020603050405020304" pitchFamily="18" charset="0"/>
              </a:rPr>
              <a:t>Exercise for cardiovascular fitness should not be included (include in Other). This does not include initial assessment (include in Other).  </a:t>
            </a:r>
            <a:r>
              <a:rPr lang="en-GB" sz="1400" dirty="0">
                <a:solidFill>
                  <a:srgbClr val="FF0000"/>
                </a:solidFill>
                <a:effectLst/>
              </a:rPr>
              <a:t> </a:t>
            </a:r>
            <a:endParaRPr lang="en-GB" sz="1400" dirty="0">
              <a:solidFill>
                <a:srgbClr val="FF0000"/>
              </a:solidFill>
            </a:endParaRPr>
          </a:p>
        </p:txBody>
      </p:sp>
    </p:spTree>
    <p:extLst>
      <p:ext uri="{BB962C8B-B14F-4D97-AF65-F5344CB8AC3E}">
        <p14:creationId xmlns:p14="http://schemas.microsoft.com/office/powerpoint/2010/main" val="10583769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 Psychological function</a:t>
            </a:r>
          </a:p>
        </p:txBody>
      </p:sp>
      <p:sp>
        <p:nvSpPr>
          <p:cNvPr id="6" name="TextBox 5">
            <a:extLst>
              <a:ext uri="{FF2B5EF4-FFF2-40B4-BE49-F238E27FC236}">
                <a16:creationId xmlns:a16="http://schemas.microsoft.com/office/drawing/2014/main" id="{6CF5769D-1FCD-0362-CACF-B14BFBDD3FF1}"/>
              </a:ext>
            </a:extLst>
          </p:cNvPr>
          <p:cNvSpPr txBox="1"/>
          <p:nvPr/>
        </p:nvSpPr>
        <p:spPr>
          <a:xfrm>
            <a:off x="338597" y="900000"/>
            <a:ext cx="11505414" cy="5088573"/>
          </a:xfrm>
          <a:prstGeom prst="rect">
            <a:avLst/>
          </a:prstGeom>
          <a:noFill/>
        </p:spPr>
        <p:txBody>
          <a:bodyPr wrap="square">
            <a:spAutoFit/>
          </a:bodyPr>
          <a:lstStyle/>
          <a:p>
            <a:pPr fontAlgn="base">
              <a:spcAft>
                <a:spcPts val="10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Includes: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Cognitive assessment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Perceptual assessment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Mood assessment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Assessment of/intervention for cognitive communication disorder</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Level 1,2 or 3 psychological support including;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Low level interventions such as supportive conversations, goal setting, relaxation methods such as tai chi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Psychoeducation </a:t>
            </a:r>
            <a:r>
              <a:rPr lang="en-GB"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(specific to individual patient)</a:t>
            </a:r>
            <a:endParaRPr lang="en-GB"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Psychological interventions e.g. Motivational interview, Cognitive Behavioural Therapy, Acceptance + Commitment Therapy, anxiety management.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Impairment based training e.g. attention work, memory training, insight work, Inattention training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Fatigue management including patient education </a:t>
            </a:r>
            <a:r>
              <a:rPr lang="en-GB"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(specific to individual patient)</a:t>
            </a:r>
            <a:endParaRPr lang="en-GB"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Functional tasks focussed on assessment of/improvement of functional impact of cognitive/perceptual impairments- i.e. improvement in sequencing, planning, object use, problem solving, self-monitoring and self-awareness, risk management, apraxia, agnosia, neglect.  This may include assessment of functional tasks such as multiple errands, road crossing, money management, driving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Functional tasks focussed on mood e.g. meaningful activity, anxiety management, self-care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Capacity assessment (where the predominant reason for assessing capacity is due to cognitive or mood issues)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Training the patient in the use of phones, emails etc for the purpose of communicating with others where the approach is related to cognitive deficits i.e. learning, memory, attention, navigation of device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spcAft>
                <a:spcPts val="1000"/>
              </a:spcAft>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Home visits from an inpatient setting where primary focus was cognitive abilities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r>
              <a:rPr lang="en-GB" sz="1400" dirty="0">
                <a:effectLst/>
                <a:latin typeface="Calibri" panose="020F0502020204030204" pitchFamily="34" charset="0"/>
                <a:ea typeface="Times New Roman" panose="02020603050405020304" pitchFamily="18" charset="0"/>
              </a:rPr>
              <a:t>Does </a:t>
            </a:r>
            <a:r>
              <a:rPr lang="en-GB" sz="1400" u="sng" dirty="0">
                <a:effectLst/>
                <a:latin typeface="Calibri" panose="020F0502020204030204" pitchFamily="34" charset="0"/>
                <a:ea typeface="Times New Roman" panose="02020603050405020304" pitchFamily="18" charset="0"/>
              </a:rPr>
              <a:t>not</a:t>
            </a:r>
            <a:r>
              <a:rPr lang="en-GB" sz="1400" dirty="0">
                <a:effectLst/>
                <a:latin typeface="Calibri" panose="020F0502020204030204" pitchFamily="34" charset="0"/>
                <a:ea typeface="Times New Roman" panose="02020603050405020304" pitchFamily="18" charset="0"/>
              </a:rPr>
              <a:t> include report writing or activity pertaining to work which is not patient facing such as MDT formulation or education of staff.  Does not include obtaining social history, initial assessment or discharge discussions </a:t>
            </a:r>
            <a:endParaRPr lang="en-GB" sz="1400" dirty="0"/>
          </a:p>
        </p:txBody>
      </p:sp>
    </p:spTree>
    <p:extLst>
      <p:ext uri="{BB962C8B-B14F-4D97-AF65-F5344CB8AC3E}">
        <p14:creationId xmlns:p14="http://schemas.microsoft.com/office/powerpoint/2010/main" val="28347781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 Communication/swallowing</a:t>
            </a:r>
          </a:p>
        </p:txBody>
      </p:sp>
      <p:sp>
        <p:nvSpPr>
          <p:cNvPr id="6" name="TextBox 5">
            <a:extLst>
              <a:ext uri="{FF2B5EF4-FFF2-40B4-BE49-F238E27FC236}">
                <a16:creationId xmlns:a16="http://schemas.microsoft.com/office/drawing/2014/main" id="{6C7054FA-9D89-D371-35B9-ADF1C5D25530}"/>
              </a:ext>
            </a:extLst>
          </p:cNvPr>
          <p:cNvSpPr txBox="1"/>
          <p:nvPr/>
        </p:nvSpPr>
        <p:spPr>
          <a:xfrm>
            <a:off x="338597" y="900000"/>
            <a:ext cx="11505414" cy="3365024"/>
          </a:xfrm>
          <a:prstGeom prst="rect">
            <a:avLst/>
          </a:prstGeom>
          <a:noFill/>
        </p:spPr>
        <p:txBody>
          <a:bodyPr wrap="square">
            <a:spAutoFit/>
          </a:bodyPr>
          <a:lstStyle/>
          <a:p>
            <a:pPr fontAlgn="base">
              <a:spcAft>
                <a:spcPts val="10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Includes: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Assessment, intervention</a:t>
            </a:r>
            <a:r>
              <a:rPr lang="en-GB" sz="1400" dirty="0">
                <a:latin typeface="Calibri" panose="020F0502020204030204" pitchFamily="34" charset="0"/>
                <a:ea typeface="Times New Roman" panose="02020603050405020304" pitchFamily="18" charset="0"/>
                <a:cs typeface="Calibri" panose="020F0502020204030204" pitchFamily="34" charset="0"/>
              </a:rPr>
              <a:t> and personalised </a:t>
            </a:r>
            <a:r>
              <a:rPr lang="en-GB" sz="1400" dirty="0">
                <a:effectLst/>
                <a:latin typeface="Calibri" panose="020F0502020204030204" pitchFamily="34" charset="0"/>
                <a:ea typeface="Times New Roman" panose="02020603050405020304" pitchFamily="18" charset="0"/>
                <a:cs typeface="Calibri" panose="020F0502020204030204" pitchFamily="34" charset="0"/>
              </a:rPr>
              <a:t>education for aphasia including Comprehensive Aphasia Training (virtual or in person)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Communication and intelligibility techniques for dysarthria</a:t>
            </a: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Dysphagia training- inc. PES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Motor exercises for facial weakness or dysarthria</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Motor training techniques for apraxia of speech</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Reading, writing, speech, numerical work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Assessment for and training with communication aids and assistive devices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Communication partner training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spcAft>
                <a:spcPts val="1000"/>
              </a:spcAft>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Facilitating communication in important discussions/decisions- including capacity assessment for those with significant aphasia (i.e. where aphasia is the primary issue impacting demonstration of capacity). </a:t>
            </a:r>
            <a:r>
              <a:rPr lang="en-GB" sz="1400" dirty="0">
                <a:effectLst/>
                <a:latin typeface="Calibri" panose="020F0502020204030204" pitchFamily="34" charset="0"/>
                <a:ea typeface="Calibri" panose="020F0502020204030204" pitchFamily="34" charset="0"/>
                <a:cs typeface="Calibri" panose="020F0502020204030204" pitchFamily="34" charset="0"/>
              </a:rPr>
              <a:t> Where discussions/capacity assessment is carried out by two professionals, enter under psychological only, so not to double count minutes.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r>
              <a:rPr lang="en-GB" sz="1400" dirty="0">
                <a:effectLst/>
                <a:latin typeface="Calibri" panose="020F0502020204030204" pitchFamily="34" charset="0"/>
                <a:ea typeface="Times New Roman" panose="02020603050405020304" pitchFamily="18" charset="0"/>
              </a:rPr>
              <a:t>Does </a:t>
            </a:r>
            <a:r>
              <a:rPr lang="en-GB" sz="1400" u="sng" dirty="0">
                <a:effectLst/>
                <a:latin typeface="Calibri" panose="020F0502020204030204" pitchFamily="34" charset="0"/>
                <a:ea typeface="Times New Roman" panose="02020603050405020304" pitchFamily="18" charset="0"/>
              </a:rPr>
              <a:t>not</a:t>
            </a:r>
            <a:r>
              <a:rPr lang="en-GB" sz="1400" dirty="0">
                <a:effectLst/>
                <a:latin typeface="Calibri" panose="020F0502020204030204" pitchFamily="34" charset="0"/>
                <a:ea typeface="Times New Roman" panose="02020603050405020304" pitchFamily="18" charset="0"/>
              </a:rPr>
              <a:t> include report writing or activity pertaining to work which is not patient facing, such as creation of individualised resources. Does not include initial assessment. </a:t>
            </a:r>
            <a:r>
              <a:rPr lang="en-GB" sz="1400" dirty="0">
                <a:solidFill>
                  <a:srgbClr val="FF0000"/>
                </a:solidFill>
                <a:effectLst/>
                <a:latin typeface="Calibri" panose="020F0502020204030204" pitchFamily="34" charset="0"/>
                <a:ea typeface="Times New Roman" panose="02020603050405020304" pitchFamily="18" charset="0"/>
              </a:rPr>
              <a:t>Note therapy pertaining to cognitive communication disorders sits within psychological function. </a:t>
            </a:r>
            <a:endParaRPr lang="en-GB" sz="1400" dirty="0">
              <a:solidFill>
                <a:srgbClr val="FF0000"/>
              </a:solidFill>
            </a:endParaRPr>
          </a:p>
        </p:txBody>
      </p:sp>
    </p:spTree>
    <p:extLst>
      <p:ext uri="{BB962C8B-B14F-4D97-AF65-F5344CB8AC3E}">
        <p14:creationId xmlns:p14="http://schemas.microsoft.com/office/powerpoint/2010/main" val="102684702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 Other</a:t>
            </a:r>
          </a:p>
        </p:txBody>
      </p:sp>
      <p:sp>
        <p:nvSpPr>
          <p:cNvPr id="8" name="TextBox 7">
            <a:extLst>
              <a:ext uri="{FF2B5EF4-FFF2-40B4-BE49-F238E27FC236}">
                <a16:creationId xmlns:a16="http://schemas.microsoft.com/office/drawing/2014/main" id="{F80DCEB0-A255-5C41-99E1-6109B9FC03E1}"/>
              </a:ext>
            </a:extLst>
          </p:cNvPr>
          <p:cNvSpPr txBox="1"/>
          <p:nvPr/>
        </p:nvSpPr>
        <p:spPr>
          <a:xfrm>
            <a:off x="338597" y="900000"/>
            <a:ext cx="11505414" cy="3795911"/>
          </a:xfrm>
          <a:prstGeom prst="rect">
            <a:avLst/>
          </a:prstGeom>
          <a:noFill/>
        </p:spPr>
        <p:txBody>
          <a:bodyPr wrap="square">
            <a:spAutoFit/>
          </a:bodyPr>
          <a:lstStyle/>
          <a:p>
            <a:pPr fontAlgn="base">
              <a:spcAft>
                <a:spcPts val="1000"/>
              </a:spcAft>
            </a:pPr>
            <a:r>
              <a:rPr lang="en-GB" sz="1400" dirty="0">
                <a:effectLst/>
                <a:ea typeface="Segoe UI" panose="020B0502040204020203" pitchFamily="34" charset="0"/>
                <a:cs typeface="Arial" panose="020B0604020202020204" pitchFamily="34" charset="0"/>
              </a:rPr>
              <a:t>Includes:</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b="1" dirty="0">
                <a:effectLst/>
                <a:ea typeface="Calibri" panose="020F0502020204030204" pitchFamily="34" charset="0"/>
                <a:cs typeface="Calibri" panose="020F0502020204030204" pitchFamily="34" charset="0"/>
              </a:rPr>
              <a:t>Initial assessment (comprehensive/holistic assessment carried out by stroke specialist professional). </a:t>
            </a:r>
            <a:r>
              <a:rPr lang="en-GB" sz="1400" i="1" dirty="0">
                <a:solidFill>
                  <a:srgbClr val="FF0000"/>
                </a:solidFill>
              </a:rPr>
              <a:t>Any further domain-specific assessments should go under their relevant therapy/care type, i.e. a cognition assessment should go under psychological function. </a:t>
            </a:r>
            <a:endParaRPr lang="en-GB" sz="1400" b="1" dirty="0">
              <a:solidFill>
                <a:srgbClr val="FF0000"/>
              </a:solidFill>
              <a:effectLst/>
              <a:ea typeface="Calibri" panose="020F0502020204030204" pitchFamily="34" charset="0"/>
              <a:cs typeface="Calibri" panose="020F0502020204030204" pitchFamily="34" charset="0"/>
            </a:endParaRPr>
          </a:p>
          <a:p>
            <a:pPr marL="342900" lvl="0" indent="-342900" fontAlgn="base">
              <a:buFont typeface="Symbol" pitchFamily="2" charset="2"/>
              <a:buChar char=""/>
            </a:pPr>
            <a:r>
              <a:rPr lang="en-GB" sz="1400" b="1" dirty="0"/>
              <a:t>SSNAP required outcome measures (EQ5DL, Barthel and </a:t>
            </a:r>
            <a:r>
              <a:rPr lang="en-GB" sz="1400" b="1" dirty="0" err="1"/>
              <a:t>mRS</a:t>
            </a:r>
            <a:r>
              <a:rPr lang="en-GB" sz="1400" b="1" dirty="0"/>
              <a:t>). </a:t>
            </a:r>
            <a:r>
              <a:rPr lang="en-GB" sz="1400" i="1" dirty="0">
                <a:solidFill>
                  <a:srgbClr val="FF0000"/>
                </a:solidFill>
              </a:rPr>
              <a:t>Domain specific outcome measures (not required by SSNAP) should go under the most relevant therapy domain (i.e. balance measures recorded as minutes under motor function). </a:t>
            </a:r>
            <a:endParaRPr lang="en-GB" sz="1400" b="1" i="1" dirty="0">
              <a:solidFill>
                <a:srgbClr val="FF0000"/>
              </a:solidFill>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Calibri" panose="020F0502020204030204" pitchFamily="34" charset="0"/>
                <a:cs typeface="Calibri" panose="020F0502020204030204" pitchFamily="34" charset="0"/>
              </a:rPr>
              <a:t>Visual assessment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Calibri" panose="020F0502020204030204" pitchFamily="34" charset="0"/>
                <a:cs typeface="Calibri" panose="020F0502020204030204" pitchFamily="34" charset="0"/>
              </a:rPr>
              <a:t>Ocular motor and visual field interventions. (Note interventions associated with visual perception and visual neglect are included in psychological domain)</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Calibri" panose="020F0502020204030204" pitchFamily="34" charset="0"/>
                <a:cs typeface="Calibri" panose="020F0502020204030204" pitchFamily="34" charset="0"/>
              </a:rPr>
              <a:t>Social History Gathering – with patient (not by proxy)</a:t>
            </a:r>
          </a:p>
          <a:p>
            <a:pPr marL="342900" indent="-342900" fontAlgn="base">
              <a:buFont typeface="Symbol" pitchFamily="2" charset="2"/>
              <a:buChar char="·"/>
            </a:pPr>
            <a:r>
              <a:rPr lang="en-GB" sz="1400">
                <a:ea typeface="Calibri" panose="020F0502020204030204" pitchFamily="34" charset="0"/>
                <a:cs typeface="Calibri" panose="020F0502020204030204" pitchFamily="34" charset="0"/>
              </a:rPr>
              <a:t>Cardiovascular fitness</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Calibri" panose="020F0502020204030204" pitchFamily="34" charset="0"/>
                <a:cs typeface="Calibri" panose="020F0502020204030204" pitchFamily="34" charset="0"/>
              </a:rPr>
              <a:t>Discharge planning discussions with patient (not by proxy)</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Calibri" panose="020F0502020204030204" pitchFamily="34" charset="0"/>
                <a:cs typeface="Calibri" panose="020F0502020204030204" pitchFamily="34" charset="0"/>
              </a:rPr>
              <a:t>Wheelchair assessment</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Calibri" panose="020F0502020204030204" pitchFamily="34" charset="0"/>
                <a:cs typeface="Calibri" panose="020F0502020204030204" pitchFamily="34" charset="0"/>
              </a:rPr>
              <a:t>Wheelchair training</a:t>
            </a:r>
          </a:p>
          <a:p>
            <a:pPr marL="342900" lvl="0" indent="-342900" fontAlgn="base">
              <a:spcAft>
                <a:spcPts val="1000"/>
              </a:spcAft>
              <a:buFont typeface="Symbol" pitchFamily="2" charset="2"/>
              <a:buChar char="·"/>
            </a:pPr>
            <a:r>
              <a:rPr lang="en-GB" sz="1400" dirty="0">
                <a:effectLst/>
                <a:ea typeface="Calibri" panose="020F0502020204030204" pitchFamily="34" charset="0"/>
                <a:cs typeface="Calibri" panose="020F0502020204030204" pitchFamily="34" charset="0"/>
              </a:rPr>
              <a:t>Other patient facing therapeutic activity that is not covered by the categories above but that fit the criteria </a:t>
            </a:r>
            <a:r>
              <a:rPr lang="en-GB" sz="1400" dirty="0">
                <a:ea typeface="Calibri" panose="020F0502020204030204" pitchFamily="34" charset="0"/>
                <a:cs typeface="Calibri" panose="020F0502020204030204" pitchFamily="34" charset="0"/>
              </a:rPr>
              <a:t>of therapy</a:t>
            </a:r>
            <a:r>
              <a:rPr lang="en-GB" sz="1400" dirty="0">
                <a:effectLst/>
                <a:ea typeface="Calibri" panose="020F0502020204030204" pitchFamily="34" charset="0"/>
                <a:cs typeface="Calibri" panose="020F0502020204030204" pitchFamily="34" charset="0"/>
              </a:rPr>
              <a:t>.</a:t>
            </a:r>
            <a:r>
              <a:rPr lang="en-GB" sz="1400" b="1" dirty="0">
                <a:effectLst/>
                <a:ea typeface="Calibri" panose="020F0502020204030204" pitchFamily="34" charset="0"/>
                <a:cs typeface="Calibri" panose="020F0502020204030204" pitchFamily="34" charset="0"/>
              </a:rPr>
              <a:t> </a:t>
            </a:r>
            <a:r>
              <a:rPr lang="en-GB" sz="1400"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Arial" panose="020B0604020202020204" pitchFamily="34" charset="0"/>
            </a:endParaRPr>
          </a:p>
          <a:p>
            <a:r>
              <a:rPr lang="en-GB" sz="1400" dirty="0">
                <a:effectLst/>
                <a:ea typeface="Calibri" panose="020F0502020204030204" pitchFamily="34" charset="0"/>
              </a:rPr>
              <a:t>Does </a:t>
            </a:r>
            <a:r>
              <a:rPr lang="en-GB" sz="1400" u="sng" dirty="0">
                <a:effectLst/>
                <a:ea typeface="Calibri" panose="020F0502020204030204" pitchFamily="34" charset="0"/>
              </a:rPr>
              <a:t>not </a:t>
            </a:r>
            <a:r>
              <a:rPr lang="en-GB" sz="1400" dirty="0">
                <a:effectLst/>
                <a:ea typeface="Calibri" panose="020F0502020204030204" pitchFamily="34" charset="0"/>
              </a:rPr>
              <a:t>include report writing or activity pertaining to work which is not patient facing, such as discussions with family, meetings regarding care allocation, equipment ordering, administrative emails/telephone calls.</a:t>
            </a:r>
            <a:r>
              <a:rPr lang="en-GB" sz="1400" dirty="0">
                <a:effectLst/>
              </a:rPr>
              <a:t> </a:t>
            </a:r>
            <a:endParaRPr lang="en-GB" sz="1400" dirty="0"/>
          </a:p>
        </p:txBody>
      </p:sp>
    </p:spTree>
    <p:extLst>
      <p:ext uri="{BB962C8B-B14F-4D97-AF65-F5344CB8AC3E}">
        <p14:creationId xmlns:p14="http://schemas.microsoft.com/office/powerpoint/2010/main" val="17967480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0B2-356C-1A40-B144-AB3B77A0F40C}"/>
              </a:ext>
            </a:extLst>
          </p:cNvPr>
          <p:cNvSpPr>
            <a:spLocks noGrp="1"/>
          </p:cNvSpPr>
          <p:nvPr>
            <p:ph type="title"/>
          </p:nvPr>
        </p:nvSpPr>
        <p:spPr>
          <a:xfrm>
            <a:off x="470947" y="3069000"/>
            <a:ext cx="1998833" cy="720000"/>
          </a:xfrm>
        </p:spPr>
        <p:txBody>
          <a:bodyPr>
            <a:normAutofit/>
          </a:bodyPr>
          <a:lstStyle/>
          <a:p>
            <a:r>
              <a:rPr lang="en-US" sz="4000"/>
              <a:t>Contents</a:t>
            </a:r>
          </a:p>
        </p:txBody>
      </p:sp>
      <p:sp>
        <p:nvSpPr>
          <p:cNvPr id="15" name="TextBox 14">
            <a:extLst>
              <a:ext uri="{FF2B5EF4-FFF2-40B4-BE49-F238E27FC236}">
                <a16:creationId xmlns:a16="http://schemas.microsoft.com/office/drawing/2014/main" id="{48433425-0AB2-B247-A7D3-63721D659992}"/>
              </a:ext>
            </a:extLst>
          </p:cNvPr>
          <p:cNvSpPr txBox="1"/>
          <p:nvPr/>
        </p:nvSpPr>
        <p:spPr>
          <a:xfrm>
            <a:off x="3427721" y="392460"/>
            <a:ext cx="7092309" cy="584775"/>
          </a:xfrm>
          <a:prstGeom prst="rect">
            <a:avLst/>
          </a:prstGeom>
          <a:noFill/>
        </p:spPr>
        <p:txBody>
          <a:bodyPr wrap="square" lIns="91440" tIns="45720" rIns="91440" bIns="45720" rtlCol="0" anchor="t">
            <a:spAutoFit/>
          </a:bodyPr>
          <a:lstStyle/>
          <a:p>
            <a:r>
              <a:rPr lang="en-US" sz="3200" b="1"/>
              <a:t>1. Background</a:t>
            </a:r>
          </a:p>
        </p:txBody>
      </p:sp>
      <p:sp>
        <p:nvSpPr>
          <p:cNvPr id="16" name="TextBox 15">
            <a:extLst>
              <a:ext uri="{FF2B5EF4-FFF2-40B4-BE49-F238E27FC236}">
                <a16:creationId xmlns:a16="http://schemas.microsoft.com/office/drawing/2014/main" id="{6E0C3D34-FA53-0149-9DBD-0D544CB36DAD}"/>
              </a:ext>
            </a:extLst>
          </p:cNvPr>
          <p:cNvSpPr txBox="1"/>
          <p:nvPr/>
        </p:nvSpPr>
        <p:spPr>
          <a:xfrm>
            <a:off x="4195235" y="1751106"/>
            <a:ext cx="6672888" cy="584775"/>
          </a:xfrm>
          <a:prstGeom prst="rect">
            <a:avLst/>
          </a:prstGeom>
          <a:noFill/>
        </p:spPr>
        <p:txBody>
          <a:bodyPr wrap="square" lIns="91440" tIns="45720" rIns="91440" bIns="45720" rtlCol="0" anchor="t">
            <a:spAutoFit/>
          </a:bodyPr>
          <a:lstStyle/>
          <a:p>
            <a:r>
              <a:rPr lang="en-US" sz="3200" b="1"/>
              <a:t>2. Timeline of dataset changes</a:t>
            </a:r>
          </a:p>
        </p:txBody>
      </p:sp>
      <p:sp>
        <p:nvSpPr>
          <p:cNvPr id="17" name="TextBox 16">
            <a:extLst>
              <a:ext uri="{FF2B5EF4-FFF2-40B4-BE49-F238E27FC236}">
                <a16:creationId xmlns:a16="http://schemas.microsoft.com/office/drawing/2014/main" id="{0DCCB5D6-AA93-FD40-835D-2C0ECD835D90}"/>
              </a:ext>
            </a:extLst>
          </p:cNvPr>
          <p:cNvSpPr txBox="1"/>
          <p:nvPr/>
        </p:nvSpPr>
        <p:spPr>
          <a:xfrm>
            <a:off x="4427707" y="3109752"/>
            <a:ext cx="8118078" cy="584775"/>
          </a:xfrm>
          <a:prstGeom prst="rect">
            <a:avLst/>
          </a:prstGeom>
          <a:noFill/>
        </p:spPr>
        <p:txBody>
          <a:bodyPr wrap="square" rtlCol="0">
            <a:spAutoFit/>
          </a:bodyPr>
          <a:lstStyle/>
          <a:p>
            <a:r>
              <a:rPr lang="en-US" sz="3200" b="1"/>
              <a:t>3. Changes to inpatient dataset</a:t>
            </a:r>
          </a:p>
        </p:txBody>
      </p:sp>
      <p:sp>
        <p:nvSpPr>
          <p:cNvPr id="5" name="Oval 4">
            <a:extLst>
              <a:ext uri="{FF2B5EF4-FFF2-40B4-BE49-F238E27FC236}">
                <a16:creationId xmlns:a16="http://schemas.microsoft.com/office/drawing/2014/main" id="{EC6C9844-96CE-E940-B5F4-BB804A541F30}"/>
              </a:ext>
            </a:extLst>
          </p:cNvPr>
          <p:cNvSpPr/>
          <p:nvPr/>
        </p:nvSpPr>
        <p:spPr>
          <a:xfrm>
            <a:off x="-4416699" y="-676800"/>
            <a:ext cx="8104094" cy="8211600"/>
          </a:xfrm>
          <a:prstGeom prst="ellipse">
            <a:avLst/>
          </a:prstGeom>
          <a:noFill/>
          <a:ln w="127000">
            <a:solidFill>
              <a:srgbClr val="61DBB9"/>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sp>
        <p:nvSpPr>
          <p:cNvPr id="8" name="Oval 7">
            <a:extLst>
              <a:ext uri="{FF2B5EF4-FFF2-40B4-BE49-F238E27FC236}">
                <a16:creationId xmlns:a16="http://schemas.microsoft.com/office/drawing/2014/main" id="{FC94D5D9-A891-7541-9C1E-2A11F91F2933}"/>
              </a:ext>
            </a:extLst>
          </p:cNvPr>
          <p:cNvSpPr/>
          <p:nvPr/>
        </p:nvSpPr>
        <p:spPr>
          <a:xfrm>
            <a:off x="2066321" y="5565465"/>
            <a:ext cx="1080000" cy="1080000"/>
          </a:xfrm>
          <a:prstGeom prst="ellipse">
            <a:avLst/>
          </a:prstGeom>
          <a:solidFill>
            <a:schemeClr val="bg1">
              <a:lumMod val="85000"/>
            </a:schemeClr>
          </a:solidFill>
          <a:ln w="127000">
            <a:solidFill>
              <a:srgbClr val="005AD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sp>
        <p:nvSpPr>
          <p:cNvPr id="7" name="Oval 6">
            <a:extLst>
              <a:ext uri="{FF2B5EF4-FFF2-40B4-BE49-F238E27FC236}">
                <a16:creationId xmlns:a16="http://schemas.microsoft.com/office/drawing/2014/main" id="{167F6FAD-D0FF-9A4B-8B10-E2DD24CA516C}"/>
              </a:ext>
            </a:extLst>
          </p:cNvPr>
          <p:cNvSpPr/>
          <p:nvPr/>
        </p:nvSpPr>
        <p:spPr>
          <a:xfrm>
            <a:off x="2849568" y="1408393"/>
            <a:ext cx="1080000" cy="1080000"/>
          </a:xfrm>
          <a:prstGeom prst="ellipse">
            <a:avLst/>
          </a:prstGeom>
          <a:solidFill>
            <a:schemeClr val="bg1">
              <a:lumMod val="85000"/>
            </a:schemeClr>
          </a:solidFill>
          <a:ln w="127000">
            <a:solidFill>
              <a:srgbClr val="7A0177"/>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sp>
        <p:nvSpPr>
          <p:cNvPr id="3" name="Oval 2">
            <a:extLst>
              <a:ext uri="{FF2B5EF4-FFF2-40B4-BE49-F238E27FC236}">
                <a16:creationId xmlns:a16="http://schemas.microsoft.com/office/drawing/2014/main" id="{85C56691-C5F2-F567-20F0-F4C57CC20DB9}"/>
              </a:ext>
            </a:extLst>
          </p:cNvPr>
          <p:cNvSpPr/>
          <p:nvPr/>
        </p:nvSpPr>
        <p:spPr>
          <a:xfrm>
            <a:off x="3115235" y="2889000"/>
            <a:ext cx="1080000" cy="1080000"/>
          </a:xfrm>
          <a:prstGeom prst="ellipse">
            <a:avLst/>
          </a:prstGeom>
          <a:solidFill>
            <a:schemeClr val="bg1">
              <a:lumMod val="85000"/>
            </a:schemeClr>
          </a:solidFill>
          <a:ln w="127000">
            <a:solidFill>
              <a:srgbClr val="6101B9"/>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sp>
        <p:nvSpPr>
          <p:cNvPr id="9" name="TextBox 8">
            <a:extLst>
              <a:ext uri="{FF2B5EF4-FFF2-40B4-BE49-F238E27FC236}">
                <a16:creationId xmlns:a16="http://schemas.microsoft.com/office/drawing/2014/main" id="{16B9A832-2998-4D5D-B855-888CC70A8227}"/>
              </a:ext>
            </a:extLst>
          </p:cNvPr>
          <p:cNvSpPr txBox="1"/>
          <p:nvPr/>
        </p:nvSpPr>
        <p:spPr>
          <a:xfrm>
            <a:off x="3389568" y="5827043"/>
            <a:ext cx="8380924" cy="584775"/>
          </a:xfrm>
          <a:prstGeom prst="rect">
            <a:avLst/>
          </a:prstGeom>
          <a:noFill/>
        </p:spPr>
        <p:txBody>
          <a:bodyPr wrap="square" lIns="91440" tIns="45720" rIns="91440" bIns="45720" rtlCol="0" anchor="t">
            <a:spAutoFit/>
          </a:bodyPr>
          <a:lstStyle/>
          <a:p>
            <a:r>
              <a:rPr lang="en-US" sz="3200" b="1"/>
              <a:t>5. Next steps and Q&amp;A</a:t>
            </a:r>
          </a:p>
        </p:txBody>
      </p:sp>
      <p:sp>
        <p:nvSpPr>
          <p:cNvPr id="6" name="Oval 5">
            <a:extLst>
              <a:ext uri="{FF2B5EF4-FFF2-40B4-BE49-F238E27FC236}">
                <a16:creationId xmlns:a16="http://schemas.microsoft.com/office/drawing/2014/main" id="{577BC3AE-67E5-D346-9DCE-698E78D8B1F4}"/>
              </a:ext>
            </a:extLst>
          </p:cNvPr>
          <p:cNvSpPr/>
          <p:nvPr/>
        </p:nvSpPr>
        <p:spPr>
          <a:xfrm>
            <a:off x="2066321" y="135306"/>
            <a:ext cx="1080000" cy="1080000"/>
          </a:xfrm>
          <a:prstGeom prst="ellipse">
            <a:avLst/>
          </a:prstGeom>
          <a:solidFill>
            <a:schemeClr val="bg1">
              <a:lumMod val="85000"/>
            </a:schemeClr>
          </a:solidFill>
          <a:ln w="127000">
            <a:solidFill>
              <a:srgbClr val="F984AB"/>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sp>
        <p:nvSpPr>
          <p:cNvPr id="10" name="Oval 9">
            <a:extLst>
              <a:ext uri="{FF2B5EF4-FFF2-40B4-BE49-F238E27FC236}">
                <a16:creationId xmlns:a16="http://schemas.microsoft.com/office/drawing/2014/main" id="{5D6BE4F6-41E6-7061-63F7-4E00AE00B247}"/>
              </a:ext>
            </a:extLst>
          </p:cNvPr>
          <p:cNvSpPr/>
          <p:nvPr/>
        </p:nvSpPr>
        <p:spPr>
          <a:xfrm>
            <a:off x="2849568" y="4220785"/>
            <a:ext cx="1080000" cy="1080000"/>
          </a:xfrm>
          <a:prstGeom prst="ellipse">
            <a:avLst/>
          </a:prstGeom>
          <a:solidFill>
            <a:schemeClr val="bg1">
              <a:lumMod val="85000"/>
            </a:schemeClr>
          </a:solidFill>
          <a:ln w="127000">
            <a:solidFill>
              <a:srgbClr val="6145E5"/>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sp>
        <p:nvSpPr>
          <p:cNvPr id="13" name="TextBox 12">
            <a:extLst>
              <a:ext uri="{FF2B5EF4-FFF2-40B4-BE49-F238E27FC236}">
                <a16:creationId xmlns:a16="http://schemas.microsoft.com/office/drawing/2014/main" id="{31F4F7D0-A099-81D4-363A-B426A04912B9}"/>
              </a:ext>
            </a:extLst>
          </p:cNvPr>
          <p:cNvSpPr txBox="1"/>
          <p:nvPr/>
        </p:nvSpPr>
        <p:spPr>
          <a:xfrm>
            <a:off x="4195235" y="4468398"/>
            <a:ext cx="8380924" cy="584775"/>
          </a:xfrm>
          <a:prstGeom prst="rect">
            <a:avLst/>
          </a:prstGeom>
          <a:noFill/>
        </p:spPr>
        <p:txBody>
          <a:bodyPr wrap="square" rtlCol="0">
            <a:spAutoFit/>
          </a:bodyPr>
          <a:lstStyle/>
          <a:p>
            <a:r>
              <a:rPr lang="en-US" sz="3200" b="1"/>
              <a:t>4. Changes to six-month assessment dataset</a:t>
            </a:r>
          </a:p>
        </p:txBody>
      </p:sp>
      <p:pic>
        <p:nvPicPr>
          <p:cNvPr id="19" name="Picture 18" descr="A black background with a black square&#10;&#10;Description automatically generated with medium confidence">
            <a:extLst>
              <a:ext uri="{FF2B5EF4-FFF2-40B4-BE49-F238E27FC236}">
                <a16:creationId xmlns:a16="http://schemas.microsoft.com/office/drawing/2014/main" id="{BF0ACB27-9E68-106A-C76C-731F89F0C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676" y="1527830"/>
            <a:ext cx="815795" cy="815795"/>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938EE989-5F41-48FA-DE6F-79E7B640E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968" y="4343146"/>
            <a:ext cx="817200" cy="817200"/>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BEC6A486-A378-520B-4BB2-E8E9859AFC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6635" y="2969997"/>
            <a:ext cx="817200" cy="817200"/>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527BA596-70DE-B700-E8A9-A03BCD2F70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3141" y="355897"/>
            <a:ext cx="661602" cy="661602"/>
          </a:xfrm>
          <a:prstGeom prst="rect">
            <a:avLst/>
          </a:prstGeom>
        </p:spPr>
      </p:pic>
      <p:pic>
        <p:nvPicPr>
          <p:cNvPr id="31" name="Picture 30" descr="A black background with a black square&#10;&#10;Description automatically generated with medium confidence">
            <a:extLst>
              <a:ext uri="{FF2B5EF4-FFF2-40B4-BE49-F238E27FC236}">
                <a16:creationId xmlns:a16="http://schemas.microsoft.com/office/drawing/2014/main" id="{96E7BFC6-9157-9833-1303-980C2348AD96}"/>
              </a:ext>
            </a:extLst>
          </p:cNvPr>
          <p:cNvPicPr>
            <a:picLocks noChangeAspect="1"/>
          </p:cNvPicPr>
          <p:nvPr/>
        </p:nvPicPr>
        <p:blipFill rotWithShape="1">
          <a:blip r:embed="rId7">
            <a:extLst>
              <a:ext uri="{28A0092B-C50C-407E-A947-70E740481C1C}">
                <a14:useLocalDpi xmlns:a14="http://schemas.microsoft.com/office/drawing/2010/main" val="0"/>
              </a:ext>
            </a:extLst>
          </a:blip>
          <a:srcRect l="7815" t="15170" r="13256" b="12468"/>
          <a:stretch/>
        </p:blipFill>
        <p:spPr>
          <a:xfrm>
            <a:off x="2209998" y="5745465"/>
            <a:ext cx="815795" cy="747932"/>
          </a:xfrm>
          <a:prstGeom prst="rect">
            <a:avLst/>
          </a:prstGeom>
        </p:spPr>
      </p:pic>
    </p:spTree>
    <p:extLst>
      <p:ext uri="{BB962C8B-B14F-4D97-AF65-F5344CB8AC3E}">
        <p14:creationId xmlns:p14="http://schemas.microsoft.com/office/powerpoint/2010/main" val="243631231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Vision screening and employment status</a:t>
            </a:r>
          </a:p>
        </p:txBody>
      </p:sp>
      <p:pic>
        <p:nvPicPr>
          <p:cNvPr id="20" name="Picture 19">
            <a:extLst>
              <a:ext uri="{FF2B5EF4-FFF2-40B4-BE49-F238E27FC236}">
                <a16:creationId xmlns:a16="http://schemas.microsoft.com/office/drawing/2014/main" id="{E4571A95-B296-91F3-30F8-5E90C983C0DA}"/>
              </a:ext>
            </a:extLst>
          </p:cNvPr>
          <p:cNvPicPr>
            <a:picLocks noChangeAspect="1"/>
          </p:cNvPicPr>
          <p:nvPr/>
        </p:nvPicPr>
        <p:blipFill>
          <a:blip r:embed="rId2"/>
          <a:stretch>
            <a:fillRect/>
          </a:stretch>
        </p:blipFill>
        <p:spPr>
          <a:xfrm>
            <a:off x="479999" y="1052710"/>
            <a:ext cx="7767649" cy="3915529"/>
          </a:xfrm>
          <a:prstGeom prst="rect">
            <a:avLst/>
          </a:prstGeom>
        </p:spPr>
      </p:pic>
      <p:pic>
        <p:nvPicPr>
          <p:cNvPr id="21" name="Picture 20">
            <a:extLst>
              <a:ext uri="{FF2B5EF4-FFF2-40B4-BE49-F238E27FC236}">
                <a16:creationId xmlns:a16="http://schemas.microsoft.com/office/drawing/2014/main" id="{9B055AC8-812C-9B40-989F-7A4F22D0C949}"/>
              </a:ext>
            </a:extLst>
          </p:cNvPr>
          <p:cNvPicPr>
            <a:picLocks noChangeAspect="1"/>
          </p:cNvPicPr>
          <p:nvPr/>
        </p:nvPicPr>
        <p:blipFill>
          <a:blip r:embed="rId3"/>
          <a:stretch>
            <a:fillRect/>
          </a:stretch>
        </p:blipFill>
        <p:spPr>
          <a:xfrm>
            <a:off x="479999" y="5120948"/>
            <a:ext cx="7772400" cy="1551314"/>
          </a:xfrm>
          <a:prstGeom prst="rect">
            <a:avLst/>
          </a:prstGeom>
        </p:spPr>
      </p:pic>
    </p:spTree>
    <p:extLst>
      <p:ext uri="{BB962C8B-B14F-4D97-AF65-F5344CB8AC3E}">
        <p14:creationId xmlns:p14="http://schemas.microsoft.com/office/powerpoint/2010/main" val="163291632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Discharge with community</a:t>
            </a:r>
          </a:p>
        </p:txBody>
      </p:sp>
      <p:pic>
        <p:nvPicPr>
          <p:cNvPr id="22" name="Picture 21">
            <a:extLst>
              <a:ext uri="{FF2B5EF4-FFF2-40B4-BE49-F238E27FC236}">
                <a16:creationId xmlns:a16="http://schemas.microsoft.com/office/drawing/2014/main" id="{D6292A14-1587-3AAB-BCEF-1D62C37A005D}"/>
              </a:ext>
            </a:extLst>
          </p:cNvPr>
          <p:cNvPicPr>
            <a:picLocks noChangeAspect="1"/>
          </p:cNvPicPr>
          <p:nvPr/>
        </p:nvPicPr>
        <p:blipFill>
          <a:blip r:embed="rId2"/>
          <a:stretch>
            <a:fillRect/>
          </a:stretch>
        </p:blipFill>
        <p:spPr>
          <a:xfrm>
            <a:off x="475248" y="1047280"/>
            <a:ext cx="7772400" cy="3735202"/>
          </a:xfrm>
          <a:prstGeom prst="rect">
            <a:avLst/>
          </a:prstGeom>
        </p:spPr>
      </p:pic>
      <p:pic>
        <p:nvPicPr>
          <p:cNvPr id="23" name="Picture 22">
            <a:extLst>
              <a:ext uri="{FF2B5EF4-FFF2-40B4-BE49-F238E27FC236}">
                <a16:creationId xmlns:a16="http://schemas.microsoft.com/office/drawing/2014/main" id="{98FA34DE-DBAD-3A20-AEC3-024A82343DE4}"/>
              </a:ext>
            </a:extLst>
          </p:cNvPr>
          <p:cNvPicPr>
            <a:picLocks noChangeAspect="1"/>
          </p:cNvPicPr>
          <p:nvPr/>
        </p:nvPicPr>
        <p:blipFill>
          <a:blip r:embed="rId3"/>
          <a:stretch>
            <a:fillRect/>
          </a:stretch>
        </p:blipFill>
        <p:spPr>
          <a:xfrm>
            <a:off x="475248" y="4926025"/>
            <a:ext cx="7772400" cy="1751975"/>
          </a:xfrm>
          <a:prstGeom prst="rect">
            <a:avLst/>
          </a:prstGeom>
        </p:spPr>
      </p:pic>
    </p:spTree>
    <p:extLst>
      <p:ext uri="{BB962C8B-B14F-4D97-AF65-F5344CB8AC3E}">
        <p14:creationId xmlns:p14="http://schemas.microsoft.com/office/powerpoint/2010/main" val="103801529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Activities of Daily Living (ADL) and named contact on discharge</a:t>
            </a:r>
          </a:p>
        </p:txBody>
      </p:sp>
      <p:pic>
        <p:nvPicPr>
          <p:cNvPr id="24" name="Picture 23">
            <a:extLst>
              <a:ext uri="{FF2B5EF4-FFF2-40B4-BE49-F238E27FC236}">
                <a16:creationId xmlns:a16="http://schemas.microsoft.com/office/drawing/2014/main" id="{2F10E43E-D86E-443E-0CD3-FE6A7D369F95}"/>
              </a:ext>
            </a:extLst>
          </p:cNvPr>
          <p:cNvPicPr>
            <a:picLocks noChangeAspect="1"/>
          </p:cNvPicPr>
          <p:nvPr/>
        </p:nvPicPr>
        <p:blipFill>
          <a:blip r:embed="rId2"/>
          <a:stretch>
            <a:fillRect/>
          </a:stretch>
        </p:blipFill>
        <p:spPr>
          <a:xfrm>
            <a:off x="475248" y="1040457"/>
            <a:ext cx="7772400" cy="3134288"/>
          </a:xfrm>
          <a:prstGeom prst="rect">
            <a:avLst/>
          </a:prstGeom>
        </p:spPr>
      </p:pic>
      <p:pic>
        <p:nvPicPr>
          <p:cNvPr id="3" name="Picture 2">
            <a:extLst>
              <a:ext uri="{FF2B5EF4-FFF2-40B4-BE49-F238E27FC236}">
                <a16:creationId xmlns:a16="http://schemas.microsoft.com/office/drawing/2014/main" id="{9F069920-9B20-59EC-A0D2-C9B979E5B8CF}"/>
              </a:ext>
            </a:extLst>
          </p:cNvPr>
          <p:cNvPicPr>
            <a:picLocks noChangeAspect="1"/>
          </p:cNvPicPr>
          <p:nvPr/>
        </p:nvPicPr>
        <p:blipFill>
          <a:blip r:embed="rId3"/>
          <a:stretch>
            <a:fillRect/>
          </a:stretch>
        </p:blipFill>
        <p:spPr>
          <a:xfrm>
            <a:off x="475248" y="4320282"/>
            <a:ext cx="7772400" cy="754962"/>
          </a:xfrm>
          <a:prstGeom prst="rect">
            <a:avLst/>
          </a:prstGeom>
        </p:spPr>
      </p:pic>
    </p:spTree>
    <p:extLst>
      <p:ext uri="{BB962C8B-B14F-4D97-AF65-F5344CB8AC3E}">
        <p14:creationId xmlns:p14="http://schemas.microsoft.com/office/powerpoint/2010/main" val="192273288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0B2-356C-1A40-B144-AB3B77A0F40C}"/>
              </a:ext>
            </a:extLst>
          </p:cNvPr>
          <p:cNvSpPr>
            <a:spLocks noGrp="1"/>
          </p:cNvSpPr>
          <p:nvPr>
            <p:ph type="title"/>
          </p:nvPr>
        </p:nvSpPr>
        <p:spPr>
          <a:xfrm>
            <a:off x="480000" y="2858966"/>
            <a:ext cx="11232000" cy="1140068"/>
          </a:xfrm>
          <a:ln w="38100">
            <a:solidFill>
              <a:srgbClr val="6145E5"/>
            </a:solidFill>
          </a:ln>
        </p:spPr>
        <p:style>
          <a:lnRef idx="2">
            <a:schemeClr val="accent5"/>
          </a:lnRef>
          <a:fillRef idx="1">
            <a:schemeClr val="lt1"/>
          </a:fillRef>
          <a:effectRef idx="0">
            <a:schemeClr val="accent5"/>
          </a:effectRef>
          <a:fontRef idx="minor">
            <a:schemeClr val="dk1"/>
          </a:fontRef>
        </p:style>
        <p:txBody>
          <a:bodyPr anchor="ctr"/>
          <a:lstStyle/>
          <a:p>
            <a:pPr algn="ctr"/>
            <a:r>
              <a:rPr lang="en-US">
                <a:cs typeface="Calibri" panose="020F0502020204030204" pitchFamily="34" charset="0"/>
              </a:rPr>
              <a:t>Changes to six-month assessment dataset</a:t>
            </a:r>
          </a:p>
        </p:txBody>
      </p:sp>
    </p:spTree>
    <p:extLst>
      <p:ext uri="{BB962C8B-B14F-4D97-AF65-F5344CB8AC3E}">
        <p14:creationId xmlns:p14="http://schemas.microsoft.com/office/powerpoint/2010/main" val="311781252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0E3748-DA43-D120-D858-CF382B10D7D8}"/>
              </a:ext>
            </a:extLst>
          </p:cNvPr>
          <p:cNvPicPr>
            <a:picLocks noChangeAspect="1"/>
          </p:cNvPicPr>
          <p:nvPr/>
        </p:nvPicPr>
        <p:blipFill>
          <a:blip r:embed="rId2"/>
          <a:stretch>
            <a:fillRect/>
          </a:stretch>
        </p:blipFill>
        <p:spPr>
          <a:xfrm>
            <a:off x="480000" y="1052711"/>
            <a:ext cx="7772400" cy="5372282"/>
          </a:xfrm>
          <a:prstGeom prst="rect">
            <a:avLst/>
          </a:prstGeom>
        </p:spPr>
      </p:pic>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Mood, cognition and vision screening</a:t>
            </a:r>
          </a:p>
        </p:txBody>
      </p:sp>
    </p:spTree>
    <p:extLst>
      <p:ext uri="{BB962C8B-B14F-4D97-AF65-F5344CB8AC3E}">
        <p14:creationId xmlns:p14="http://schemas.microsoft.com/office/powerpoint/2010/main" val="20092368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Activities of Daily Living (ADL)</a:t>
            </a:r>
          </a:p>
        </p:txBody>
      </p:sp>
      <p:pic>
        <p:nvPicPr>
          <p:cNvPr id="4" name="Picture 3">
            <a:extLst>
              <a:ext uri="{FF2B5EF4-FFF2-40B4-BE49-F238E27FC236}">
                <a16:creationId xmlns:a16="http://schemas.microsoft.com/office/drawing/2014/main" id="{83FA5393-2956-9225-8959-77FD8728139C}"/>
              </a:ext>
            </a:extLst>
          </p:cNvPr>
          <p:cNvPicPr>
            <a:picLocks noChangeAspect="1"/>
          </p:cNvPicPr>
          <p:nvPr/>
        </p:nvPicPr>
        <p:blipFill>
          <a:blip r:embed="rId2"/>
          <a:stretch>
            <a:fillRect/>
          </a:stretch>
        </p:blipFill>
        <p:spPr>
          <a:xfrm>
            <a:off x="480000" y="1052711"/>
            <a:ext cx="7772400" cy="1716145"/>
          </a:xfrm>
          <a:prstGeom prst="rect">
            <a:avLst/>
          </a:prstGeom>
        </p:spPr>
      </p:pic>
    </p:spTree>
    <p:extLst>
      <p:ext uri="{BB962C8B-B14F-4D97-AF65-F5344CB8AC3E}">
        <p14:creationId xmlns:p14="http://schemas.microsoft.com/office/powerpoint/2010/main" val="383615340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0B2-356C-1A40-B144-AB3B77A0F40C}"/>
              </a:ext>
            </a:extLst>
          </p:cNvPr>
          <p:cNvSpPr>
            <a:spLocks noGrp="1"/>
          </p:cNvSpPr>
          <p:nvPr>
            <p:ph type="title"/>
          </p:nvPr>
        </p:nvSpPr>
        <p:spPr>
          <a:xfrm>
            <a:off x="480000" y="2858966"/>
            <a:ext cx="11232000" cy="1140068"/>
          </a:xfrm>
          <a:ln w="38100">
            <a:solidFill>
              <a:srgbClr val="005AD2"/>
            </a:solidFill>
          </a:ln>
        </p:spPr>
        <p:style>
          <a:lnRef idx="2">
            <a:schemeClr val="accent5"/>
          </a:lnRef>
          <a:fillRef idx="1">
            <a:schemeClr val="lt1"/>
          </a:fillRef>
          <a:effectRef idx="0">
            <a:schemeClr val="accent5"/>
          </a:effectRef>
          <a:fontRef idx="minor">
            <a:schemeClr val="dk1"/>
          </a:fontRef>
        </p:style>
        <p:txBody>
          <a:bodyPr anchor="ctr"/>
          <a:lstStyle/>
          <a:p>
            <a:pPr algn="ctr"/>
            <a:r>
              <a:rPr lang="en-US">
                <a:latin typeface="KingsBureauGrot ThreeSeven"/>
                <a:cs typeface="Calibri"/>
              </a:rPr>
              <a:t>Next steps and Q&amp;A</a:t>
            </a:r>
            <a:endParaRPr lang="en-US">
              <a:cs typeface="Calibri" panose="020F0502020204030204" pitchFamily="34" charset="0"/>
            </a:endParaRPr>
          </a:p>
        </p:txBody>
      </p:sp>
    </p:spTree>
    <p:extLst>
      <p:ext uri="{BB962C8B-B14F-4D97-AF65-F5344CB8AC3E}">
        <p14:creationId xmlns:p14="http://schemas.microsoft.com/office/powerpoint/2010/main" val="210323933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B7BBB-BDEE-0645-B9B4-BC16FFC45233}"/>
              </a:ext>
            </a:extLst>
          </p:cNvPr>
          <p:cNvSpPr>
            <a:spLocks noGrp="1"/>
          </p:cNvSpPr>
          <p:nvPr>
            <p:ph type="ctrTitle"/>
          </p:nvPr>
        </p:nvSpPr>
        <p:spPr>
          <a:xfrm>
            <a:off x="489623" y="2315184"/>
            <a:ext cx="7662972" cy="1053665"/>
          </a:xfrm>
        </p:spPr>
        <p:txBody>
          <a:bodyPr/>
          <a:lstStyle/>
          <a:p>
            <a:r>
              <a:rPr lang="en-US"/>
              <a:t>Thank you</a:t>
            </a:r>
          </a:p>
        </p:txBody>
      </p:sp>
      <p:sp>
        <p:nvSpPr>
          <p:cNvPr id="2" name="Text Placeholder 1">
            <a:extLst>
              <a:ext uri="{FF2B5EF4-FFF2-40B4-BE49-F238E27FC236}">
                <a16:creationId xmlns:a16="http://schemas.microsoft.com/office/drawing/2014/main" id="{AE695B9B-A7BB-114B-9B0A-D884141025B8}"/>
              </a:ext>
            </a:extLst>
          </p:cNvPr>
          <p:cNvSpPr>
            <a:spLocks noGrp="1"/>
          </p:cNvSpPr>
          <p:nvPr>
            <p:ph type="body" sz="quarter" idx="10"/>
          </p:nvPr>
        </p:nvSpPr>
        <p:spPr>
          <a:xfrm>
            <a:off x="489623" y="5042004"/>
            <a:ext cx="11231999" cy="995271"/>
          </a:xfrm>
        </p:spPr>
        <p:txBody>
          <a:bodyPr/>
          <a:lstStyle/>
          <a:p>
            <a:r>
              <a:rPr lang="en-GB" sz="1600" b="1"/>
              <a:t>Sentinel Stroke National Audit Programme (SSNAP)</a:t>
            </a:r>
            <a:br>
              <a:rPr lang="en-GB" sz="1600"/>
            </a:br>
            <a:r>
              <a:rPr lang="en-GB" sz="1600"/>
              <a:t>ssnap@kcl.ac.uk</a:t>
            </a:r>
            <a:br>
              <a:rPr lang="en-GB" sz="1600"/>
            </a:br>
            <a:r>
              <a:rPr lang="en-GB" sz="1600"/>
              <a:t>www.strokeaudit.org</a:t>
            </a:r>
            <a:endParaRPr lang="en-US" sz="1600"/>
          </a:p>
        </p:txBody>
      </p:sp>
      <p:sp>
        <p:nvSpPr>
          <p:cNvPr id="4" name="Text Placeholder 3">
            <a:extLst>
              <a:ext uri="{FF2B5EF4-FFF2-40B4-BE49-F238E27FC236}">
                <a16:creationId xmlns:a16="http://schemas.microsoft.com/office/drawing/2014/main" id="{2E05C564-6F13-C445-8717-625C811FEBC5}"/>
              </a:ext>
            </a:extLst>
          </p:cNvPr>
          <p:cNvSpPr>
            <a:spLocks noGrp="1"/>
          </p:cNvSpPr>
          <p:nvPr>
            <p:ph type="body" sz="quarter" idx="11"/>
          </p:nvPr>
        </p:nvSpPr>
        <p:spPr/>
        <p:txBody>
          <a:bodyPr/>
          <a:lstStyle/>
          <a:p>
            <a:pPr lvl="0">
              <a:defRPr/>
            </a:pPr>
            <a:r>
              <a:rPr lang="en-US"/>
              <a:t>© 2023 King’s College London. All rights reserved</a:t>
            </a:r>
          </a:p>
          <a:p>
            <a:pPr lvl="0"/>
            <a:endParaRPr lang="en-US"/>
          </a:p>
          <a:p>
            <a:endParaRPr lang="en-US"/>
          </a:p>
        </p:txBody>
      </p:sp>
      <p:sp>
        <p:nvSpPr>
          <p:cNvPr id="5" name="Text Placeholder 1">
            <a:extLst>
              <a:ext uri="{FF2B5EF4-FFF2-40B4-BE49-F238E27FC236}">
                <a16:creationId xmlns:a16="http://schemas.microsoft.com/office/drawing/2014/main" id="{833BC60F-52A4-0E34-3BB7-1BE4C0B10F92}"/>
              </a:ext>
            </a:extLst>
          </p:cNvPr>
          <p:cNvSpPr txBox="1">
            <a:spLocks/>
          </p:cNvSpPr>
          <p:nvPr/>
        </p:nvSpPr>
        <p:spPr>
          <a:xfrm>
            <a:off x="489622" y="3412623"/>
            <a:ext cx="11231999" cy="619491"/>
          </a:xfrm>
          <a:prstGeom prst="rect">
            <a:avLst/>
          </a:prstGeom>
        </p:spPr>
        <p:txBody>
          <a:bodyPr vert="horz" lIns="0" tIns="0" rIns="0" bIns="0" rtlCol="0" anchor="t">
            <a:noAutofit/>
          </a:bodyPr>
          <a:lstStyle>
            <a:lvl1pPr marL="0" indent="0" algn="l" defTabSz="457200" rtl="0" eaLnBrk="1" latinLnBrk="0" hangingPunct="1">
              <a:lnSpc>
                <a:spcPct val="120000"/>
              </a:lnSpc>
              <a:spcBef>
                <a:spcPts val="0"/>
              </a:spcBef>
              <a:buClr>
                <a:srgbClr val="0A2D50"/>
              </a:buClr>
              <a:buFont typeface="Arial"/>
              <a:buNone/>
              <a:defRPr sz="2000" b="0" i="0" kern="1200">
                <a:solidFill>
                  <a:schemeClr val="bg1"/>
                </a:solidFill>
                <a:latin typeface="Kings Caslon Text" panose="02000503000000020003" pitchFamily="2" charset="77"/>
                <a:ea typeface="+mn-ea"/>
                <a:cs typeface="Kings Caslon Text" panose="02000503000000020003" pitchFamily="2" charset="77"/>
              </a:defRPr>
            </a:lvl1pPr>
            <a:lvl2pPr marL="539750"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2pPr>
            <a:lvl3pPr marL="809625"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3pPr>
            <a:lvl4pPr marL="1079500"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4pPr>
            <a:lvl5pPr marL="1341438" indent="-261938"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i="1">
                <a:latin typeface="Kings Caslon Text"/>
              </a:rPr>
              <a:t>Thank you to all the ambulance trusts, hospitals and community teams for continuing to participate in SSNAP. Their participation and commitment to the audit ensures that quality, rich data is available which can be used to improve stroke services.  </a:t>
            </a:r>
            <a:endParaRPr lang="en-US" sz="1600" i="1"/>
          </a:p>
        </p:txBody>
      </p:sp>
    </p:spTree>
    <p:extLst>
      <p:ext uri="{BB962C8B-B14F-4D97-AF65-F5344CB8AC3E}">
        <p14:creationId xmlns:p14="http://schemas.microsoft.com/office/powerpoint/2010/main" val="41525903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0B2-356C-1A40-B144-AB3B77A0F40C}"/>
              </a:ext>
            </a:extLst>
          </p:cNvPr>
          <p:cNvSpPr>
            <a:spLocks noGrp="1"/>
          </p:cNvSpPr>
          <p:nvPr>
            <p:ph type="title"/>
          </p:nvPr>
        </p:nvSpPr>
        <p:spPr>
          <a:xfrm>
            <a:off x="480000" y="2858966"/>
            <a:ext cx="11232000" cy="1140068"/>
          </a:xfrm>
          <a:ln w="38100">
            <a:solidFill>
              <a:srgbClr val="F984AB"/>
            </a:solidFill>
          </a:ln>
        </p:spPr>
        <p:style>
          <a:lnRef idx="2">
            <a:schemeClr val="accent5"/>
          </a:lnRef>
          <a:fillRef idx="1">
            <a:schemeClr val="lt1"/>
          </a:fillRef>
          <a:effectRef idx="0">
            <a:schemeClr val="accent5"/>
          </a:effectRef>
          <a:fontRef idx="minor">
            <a:schemeClr val="dk1"/>
          </a:fontRef>
        </p:style>
        <p:txBody>
          <a:bodyPr anchor="ctr"/>
          <a:lstStyle/>
          <a:p>
            <a:pPr algn="ctr"/>
            <a:r>
              <a:rPr lang="en-US">
                <a:cs typeface="Calibri" panose="020F0502020204030204" pitchFamily="34" charset="0"/>
              </a:rPr>
              <a:t>Background</a:t>
            </a:r>
          </a:p>
        </p:txBody>
      </p:sp>
    </p:spTree>
    <p:extLst>
      <p:ext uri="{BB962C8B-B14F-4D97-AF65-F5344CB8AC3E}">
        <p14:creationId xmlns:p14="http://schemas.microsoft.com/office/powerpoint/2010/main" val="27507357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0B61BFA-F355-E501-0C02-638C1CF88CC7}"/>
              </a:ext>
            </a:extLst>
          </p:cNvPr>
          <p:cNvGrpSpPr/>
          <p:nvPr/>
        </p:nvGrpSpPr>
        <p:grpSpPr>
          <a:xfrm>
            <a:off x="1216057" y="227384"/>
            <a:ext cx="4251489" cy="6478274"/>
            <a:chOff x="1216057" y="227384"/>
            <a:chExt cx="4251489" cy="6478274"/>
          </a:xfrm>
        </p:grpSpPr>
        <p:pic>
          <p:nvPicPr>
            <p:cNvPr id="5" name="Picture 4">
              <a:extLst>
                <a:ext uri="{FF2B5EF4-FFF2-40B4-BE49-F238E27FC236}">
                  <a16:creationId xmlns:a16="http://schemas.microsoft.com/office/drawing/2014/main" id="{C3BF905C-25F1-A5FB-0D93-41901B924D54}"/>
                </a:ext>
              </a:extLst>
            </p:cNvPr>
            <p:cNvPicPr>
              <a:picLocks noChangeAspect="1"/>
            </p:cNvPicPr>
            <p:nvPr/>
          </p:nvPicPr>
          <p:blipFill rotWithShape="1">
            <a:blip r:embed="rId2"/>
            <a:srcRect l="35728" t="18223" r="28977" b="1631"/>
            <a:stretch/>
          </p:blipFill>
          <p:spPr>
            <a:xfrm>
              <a:off x="1216057" y="227384"/>
              <a:ext cx="4251489" cy="603390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FFCCB84C-4E69-B188-7490-96AC24B79E50}"/>
                </a:ext>
              </a:extLst>
            </p:cNvPr>
            <p:cNvSpPr txBox="1"/>
            <p:nvPr/>
          </p:nvSpPr>
          <p:spPr>
            <a:xfrm>
              <a:off x="1682683" y="6336326"/>
              <a:ext cx="3318235" cy="369332"/>
            </a:xfrm>
            <a:prstGeom prst="rect">
              <a:avLst/>
            </a:prstGeom>
            <a:noFill/>
          </p:spPr>
          <p:txBody>
            <a:bodyPr wrap="square" rtlCol="0">
              <a:spAutoFit/>
            </a:bodyPr>
            <a:lstStyle/>
            <a:p>
              <a:r>
                <a:rPr lang="en-GB">
                  <a:hlinkClick r:id="rId3"/>
                </a:rPr>
                <a:t>https://www.strokeguideline.org/</a:t>
              </a:r>
              <a:r>
                <a:rPr lang="en-GB"/>
                <a:t> </a:t>
              </a:r>
            </a:p>
          </p:txBody>
        </p:sp>
      </p:grpSp>
      <p:grpSp>
        <p:nvGrpSpPr>
          <p:cNvPr id="10" name="Group 9">
            <a:extLst>
              <a:ext uri="{FF2B5EF4-FFF2-40B4-BE49-F238E27FC236}">
                <a16:creationId xmlns:a16="http://schemas.microsoft.com/office/drawing/2014/main" id="{50CDA327-EBCD-7220-4E58-A0237E68DD51}"/>
              </a:ext>
            </a:extLst>
          </p:cNvPr>
          <p:cNvGrpSpPr/>
          <p:nvPr/>
        </p:nvGrpSpPr>
        <p:grpSpPr>
          <a:xfrm>
            <a:off x="6724456" y="227384"/>
            <a:ext cx="4326041" cy="6478274"/>
            <a:chOff x="6724456" y="227384"/>
            <a:chExt cx="4326041" cy="6478274"/>
          </a:xfrm>
        </p:grpSpPr>
        <p:pic>
          <p:nvPicPr>
            <p:cNvPr id="8" name="Picture 7">
              <a:extLst>
                <a:ext uri="{FF2B5EF4-FFF2-40B4-BE49-F238E27FC236}">
                  <a16:creationId xmlns:a16="http://schemas.microsoft.com/office/drawing/2014/main" id="{BEB4A611-5F61-BA23-5CF9-5B36922D7294}"/>
                </a:ext>
              </a:extLst>
            </p:cNvPr>
            <p:cNvPicPr>
              <a:picLocks noChangeAspect="1"/>
            </p:cNvPicPr>
            <p:nvPr/>
          </p:nvPicPr>
          <p:blipFill rotWithShape="1">
            <a:blip r:embed="rId4"/>
            <a:srcRect l="34946" t="18273" r="28748" b="563"/>
            <a:stretch/>
          </p:blipFill>
          <p:spPr>
            <a:xfrm>
              <a:off x="6724456" y="227384"/>
              <a:ext cx="4326041" cy="6044400"/>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9E737C7E-6D4B-84F0-4BF7-8F417873F037}"/>
                </a:ext>
              </a:extLst>
            </p:cNvPr>
            <p:cNvSpPr txBox="1"/>
            <p:nvPr/>
          </p:nvSpPr>
          <p:spPr>
            <a:xfrm>
              <a:off x="6801262" y="6336326"/>
              <a:ext cx="4172427" cy="369332"/>
            </a:xfrm>
            <a:prstGeom prst="rect">
              <a:avLst/>
            </a:prstGeom>
            <a:noFill/>
          </p:spPr>
          <p:txBody>
            <a:bodyPr wrap="square" rtlCol="0">
              <a:spAutoFit/>
            </a:bodyPr>
            <a:lstStyle/>
            <a:p>
              <a:r>
                <a:rPr lang="en-GB">
                  <a:hlinkClick r:id="rId5"/>
                </a:rPr>
                <a:t>https://www.nice.org.uk/guidance/NG236</a:t>
              </a:r>
              <a:endParaRPr lang="en-GB"/>
            </a:p>
          </p:txBody>
        </p:sp>
      </p:grpSp>
    </p:spTree>
    <p:extLst>
      <p:ext uri="{BB962C8B-B14F-4D97-AF65-F5344CB8AC3E}">
        <p14:creationId xmlns:p14="http://schemas.microsoft.com/office/powerpoint/2010/main" val="39561613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0B2-356C-1A40-B144-AB3B77A0F40C}"/>
              </a:ext>
            </a:extLst>
          </p:cNvPr>
          <p:cNvSpPr>
            <a:spLocks noGrp="1"/>
          </p:cNvSpPr>
          <p:nvPr>
            <p:ph type="title"/>
          </p:nvPr>
        </p:nvSpPr>
        <p:spPr>
          <a:xfrm>
            <a:off x="480000" y="2858966"/>
            <a:ext cx="11232000" cy="1140068"/>
          </a:xfrm>
          <a:ln w="38100">
            <a:solidFill>
              <a:srgbClr val="7A0177"/>
            </a:solidFill>
          </a:ln>
        </p:spPr>
        <p:style>
          <a:lnRef idx="2">
            <a:schemeClr val="accent5"/>
          </a:lnRef>
          <a:fillRef idx="1">
            <a:schemeClr val="lt1"/>
          </a:fillRef>
          <a:effectRef idx="0">
            <a:schemeClr val="accent5"/>
          </a:effectRef>
          <a:fontRef idx="minor">
            <a:schemeClr val="dk1"/>
          </a:fontRef>
        </p:style>
        <p:txBody>
          <a:bodyPr anchor="ctr"/>
          <a:lstStyle/>
          <a:p>
            <a:pPr algn="ctr"/>
            <a:r>
              <a:rPr lang="en-US">
                <a:cs typeface="Calibri" panose="020F0502020204030204" pitchFamily="34" charset="0"/>
              </a:rPr>
              <a:t>Timeline of dataset changes</a:t>
            </a:r>
          </a:p>
        </p:txBody>
      </p:sp>
    </p:spTree>
    <p:extLst>
      <p:ext uri="{BB962C8B-B14F-4D97-AF65-F5344CB8AC3E}">
        <p14:creationId xmlns:p14="http://schemas.microsoft.com/office/powerpoint/2010/main" val="29549013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1D0B6882-D71B-9A7E-6401-D36DCB2C3CF3}"/>
              </a:ext>
            </a:extLst>
          </p:cNvPr>
          <p:cNvGrpSpPr/>
          <p:nvPr/>
        </p:nvGrpSpPr>
        <p:grpSpPr>
          <a:xfrm>
            <a:off x="419683" y="1625772"/>
            <a:ext cx="11133026" cy="1956218"/>
            <a:chOff x="391401" y="324874"/>
            <a:chExt cx="11133026" cy="1956218"/>
          </a:xfrm>
        </p:grpSpPr>
        <p:grpSp>
          <p:nvGrpSpPr>
            <p:cNvPr id="122" name="Group 121">
              <a:extLst>
                <a:ext uri="{FF2B5EF4-FFF2-40B4-BE49-F238E27FC236}">
                  <a16:creationId xmlns:a16="http://schemas.microsoft.com/office/drawing/2014/main" id="{CADA7E72-D80E-7E2E-C681-40968AFF7410}"/>
                </a:ext>
              </a:extLst>
            </p:cNvPr>
            <p:cNvGrpSpPr/>
            <p:nvPr/>
          </p:nvGrpSpPr>
          <p:grpSpPr>
            <a:xfrm>
              <a:off x="391401" y="324874"/>
              <a:ext cx="11133026" cy="1611556"/>
              <a:chOff x="320644" y="266554"/>
              <a:chExt cx="11133026" cy="1611556"/>
            </a:xfrm>
          </p:grpSpPr>
          <p:grpSp>
            <p:nvGrpSpPr>
              <p:cNvPr id="114" name="Group 113">
                <a:extLst>
                  <a:ext uri="{FF2B5EF4-FFF2-40B4-BE49-F238E27FC236}">
                    <a16:creationId xmlns:a16="http://schemas.microsoft.com/office/drawing/2014/main" id="{9EFD8B69-9E9A-72AB-19BF-2689FFC5F2FA}"/>
                  </a:ext>
                </a:extLst>
              </p:cNvPr>
              <p:cNvGrpSpPr/>
              <p:nvPr/>
            </p:nvGrpSpPr>
            <p:grpSpPr>
              <a:xfrm>
                <a:off x="320644" y="766022"/>
                <a:ext cx="1671838" cy="1112088"/>
                <a:chOff x="320644" y="766022"/>
                <a:chExt cx="1671838" cy="1112088"/>
              </a:xfrm>
            </p:grpSpPr>
            <p:cxnSp>
              <p:nvCxnSpPr>
                <p:cNvPr id="112" name="Straight Arrow Connector 111">
                  <a:extLst>
                    <a:ext uri="{FF2B5EF4-FFF2-40B4-BE49-F238E27FC236}">
                      <a16:creationId xmlns:a16="http://schemas.microsoft.com/office/drawing/2014/main" id="{D4841431-738E-2949-FAA9-9C08CD8F7363}"/>
                    </a:ext>
                  </a:extLst>
                </p:cNvPr>
                <p:cNvCxnSpPr>
                  <a:cxnSpLocks/>
                </p:cNvCxnSpPr>
                <p:nvPr/>
              </p:nvCxnSpPr>
              <p:spPr>
                <a:xfrm>
                  <a:off x="1156563" y="766022"/>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13" name="TextBox 112">
                  <a:extLst>
                    <a:ext uri="{FF2B5EF4-FFF2-40B4-BE49-F238E27FC236}">
                      <a16:creationId xmlns:a16="http://schemas.microsoft.com/office/drawing/2014/main" id="{77F79A51-6278-5220-5FA6-1CBE807F3488}"/>
                    </a:ext>
                  </a:extLst>
                </p:cNvPr>
                <p:cNvSpPr txBox="1"/>
                <p:nvPr/>
              </p:nvSpPr>
              <p:spPr>
                <a:xfrm>
                  <a:off x="320644" y="1231779"/>
                  <a:ext cx="1671838" cy="646331"/>
                </a:xfrm>
                <a:prstGeom prst="rect">
                  <a:avLst/>
                </a:prstGeom>
                <a:noFill/>
              </p:spPr>
              <p:txBody>
                <a:bodyPr wrap="square" lIns="91440" tIns="45720" rIns="91440" bIns="45720" rtlCol="0" anchor="t">
                  <a:spAutoFit/>
                </a:bodyPr>
                <a:lstStyle/>
                <a:p>
                  <a:pPr algn="ctr"/>
                  <a:r>
                    <a:rPr lang="en-GB" sz="1200"/>
                    <a:t>National Clinical Guideline for Stroke 2023 published</a:t>
                  </a:r>
                  <a:endParaRPr lang="en-GB" sz="1200">
                    <a:cs typeface="Calibri"/>
                  </a:endParaRPr>
                </a:p>
              </p:txBody>
            </p:sp>
          </p:grpSp>
          <p:grpSp>
            <p:nvGrpSpPr>
              <p:cNvPr id="121" name="Group 120">
                <a:extLst>
                  <a:ext uri="{FF2B5EF4-FFF2-40B4-BE49-F238E27FC236}">
                    <a16:creationId xmlns:a16="http://schemas.microsoft.com/office/drawing/2014/main" id="{0C01967C-27DD-797A-1422-032D9DBF174C}"/>
                  </a:ext>
                </a:extLst>
              </p:cNvPr>
              <p:cNvGrpSpPr/>
              <p:nvPr/>
            </p:nvGrpSpPr>
            <p:grpSpPr>
              <a:xfrm>
                <a:off x="626829" y="266554"/>
                <a:ext cx="10826841" cy="1591821"/>
                <a:chOff x="626829" y="266554"/>
                <a:chExt cx="10826841" cy="1591821"/>
              </a:xfrm>
            </p:grpSpPr>
            <p:grpSp>
              <p:nvGrpSpPr>
                <p:cNvPr id="108" name="Group 107">
                  <a:extLst>
                    <a:ext uri="{FF2B5EF4-FFF2-40B4-BE49-F238E27FC236}">
                      <a16:creationId xmlns:a16="http://schemas.microsoft.com/office/drawing/2014/main" id="{CE6CACEB-5F9B-24B4-F50B-AD5BEA20C43A}"/>
                    </a:ext>
                  </a:extLst>
                </p:cNvPr>
                <p:cNvGrpSpPr/>
                <p:nvPr/>
              </p:nvGrpSpPr>
              <p:grpSpPr>
                <a:xfrm>
                  <a:off x="626829" y="266554"/>
                  <a:ext cx="10826841" cy="1591821"/>
                  <a:chOff x="626829" y="266554"/>
                  <a:chExt cx="10826841" cy="1591821"/>
                </a:xfrm>
              </p:grpSpPr>
              <p:cxnSp>
                <p:nvCxnSpPr>
                  <p:cNvPr id="10" name="Straight Arrow Connector 9">
                    <a:extLst>
                      <a:ext uri="{FF2B5EF4-FFF2-40B4-BE49-F238E27FC236}">
                        <a16:creationId xmlns:a16="http://schemas.microsoft.com/office/drawing/2014/main" id="{1AA7FBC2-CE7A-9329-FA12-8C330CC7AA08}"/>
                      </a:ext>
                    </a:extLst>
                  </p:cNvPr>
                  <p:cNvCxnSpPr>
                    <a:cxnSpLocks/>
                  </p:cNvCxnSpPr>
                  <p:nvPr/>
                </p:nvCxnSpPr>
                <p:spPr>
                  <a:xfrm>
                    <a:off x="10820169" y="761561"/>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4" name="TextBox 13">
                    <a:extLst>
                      <a:ext uri="{FF2B5EF4-FFF2-40B4-BE49-F238E27FC236}">
                        <a16:creationId xmlns:a16="http://schemas.microsoft.com/office/drawing/2014/main" id="{1208F226-003A-1E1E-DB88-545742637023}"/>
                      </a:ext>
                    </a:extLst>
                  </p:cNvPr>
                  <p:cNvSpPr txBox="1"/>
                  <p:nvPr/>
                </p:nvSpPr>
                <p:spPr>
                  <a:xfrm>
                    <a:off x="10190646" y="1230963"/>
                    <a:ext cx="1263024" cy="461665"/>
                  </a:xfrm>
                  <a:prstGeom prst="rect">
                    <a:avLst/>
                  </a:prstGeom>
                  <a:noFill/>
                </p:spPr>
                <p:txBody>
                  <a:bodyPr wrap="square" lIns="91440" tIns="45720" rIns="91440" bIns="45720" rtlCol="0" anchor="t">
                    <a:spAutoFit/>
                  </a:bodyPr>
                  <a:lstStyle/>
                  <a:p>
                    <a:pPr algn="ctr"/>
                    <a:r>
                      <a:rPr lang="en-GB" sz="1200"/>
                      <a:t>Webinar: dataset changes</a:t>
                    </a:r>
                    <a:endParaRPr lang="en-US"/>
                  </a:p>
                </p:txBody>
              </p:sp>
              <p:cxnSp>
                <p:nvCxnSpPr>
                  <p:cNvPr id="21" name="Straight Arrow Connector 20">
                    <a:extLst>
                      <a:ext uri="{FF2B5EF4-FFF2-40B4-BE49-F238E27FC236}">
                        <a16:creationId xmlns:a16="http://schemas.microsoft.com/office/drawing/2014/main" id="{7FEBD1CD-DA24-FE20-6E92-97DE634F058D}"/>
                      </a:ext>
                    </a:extLst>
                  </p:cNvPr>
                  <p:cNvCxnSpPr>
                    <a:cxnSpLocks/>
                  </p:cNvCxnSpPr>
                  <p:nvPr/>
                </p:nvCxnSpPr>
                <p:spPr>
                  <a:xfrm>
                    <a:off x="9740659" y="744336"/>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2" name="TextBox 21">
                    <a:extLst>
                      <a:ext uri="{FF2B5EF4-FFF2-40B4-BE49-F238E27FC236}">
                        <a16:creationId xmlns:a16="http://schemas.microsoft.com/office/drawing/2014/main" id="{7F2FA797-AC0C-1B7C-A7B6-3840AA896146}"/>
                      </a:ext>
                    </a:extLst>
                  </p:cNvPr>
                  <p:cNvSpPr txBox="1"/>
                  <p:nvPr/>
                </p:nvSpPr>
                <p:spPr>
                  <a:xfrm>
                    <a:off x="9135473" y="1212044"/>
                    <a:ext cx="1185210" cy="646331"/>
                  </a:xfrm>
                  <a:prstGeom prst="rect">
                    <a:avLst/>
                  </a:prstGeom>
                  <a:noFill/>
                </p:spPr>
                <p:txBody>
                  <a:bodyPr wrap="square" lIns="91440" tIns="45720" rIns="91440" bIns="45720" rtlCol="0" anchor="t">
                    <a:spAutoFit/>
                  </a:bodyPr>
                  <a:lstStyle/>
                  <a:p>
                    <a:pPr algn="ctr"/>
                    <a:r>
                      <a:rPr lang="en-GB" sz="1200"/>
                      <a:t>Communicate dataset changes to users</a:t>
                    </a:r>
                    <a:endParaRPr lang="en-GB" sz="1200">
                      <a:cs typeface="Calibri"/>
                    </a:endParaRPr>
                  </a:p>
                </p:txBody>
              </p:sp>
              <p:sp>
                <p:nvSpPr>
                  <p:cNvPr id="98" name="Rectangle 97">
                    <a:extLst>
                      <a:ext uri="{FF2B5EF4-FFF2-40B4-BE49-F238E27FC236}">
                        <a16:creationId xmlns:a16="http://schemas.microsoft.com/office/drawing/2014/main" id="{875DB14E-ACD6-BB85-3931-AEF9E6AF6E36}"/>
                      </a:ext>
                    </a:extLst>
                  </p:cNvPr>
                  <p:cNvSpPr/>
                  <p:nvPr/>
                </p:nvSpPr>
                <p:spPr>
                  <a:xfrm>
                    <a:off x="626829"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April 2023</a:t>
                    </a:r>
                  </a:p>
                </p:txBody>
              </p:sp>
              <p:sp>
                <p:nvSpPr>
                  <p:cNvPr id="99" name="Rectangle 98">
                    <a:extLst>
                      <a:ext uri="{FF2B5EF4-FFF2-40B4-BE49-F238E27FC236}">
                        <a16:creationId xmlns:a16="http://schemas.microsoft.com/office/drawing/2014/main" id="{DBB37400-A7E4-DC93-EC03-6E88309B17EF}"/>
                      </a:ext>
                    </a:extLst>
                  </p:cNvPr>
                  <p:cNvSpPr/>
                  <p:nvPr/>
                </p:nvSpPr>
                <p:spPr>
                  <a:xfrm>
                    <a:off x="1703627"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May 2023</a:t>
                    </a:r>
                  </a:p>
                </p:txBody>
              </p:sp>
              <p:sp>
                <p:nvSpPr>
                  <p:cNvPr id="100" name="Rectangle 99">
                    <a:extLst>
                      <a:ext uri="{FF2B5EF4-FFF2-40B4-BE49-F238E27FC236}">
                        <a16:creationId xmlns:a16="http://schemas.microsoft.com/office/drawing/2014/main" id="{0F5E47C6-1E67-4FC9-48F7-308E9F42CA6B}"/>
                      </a:ext>
                    </a:extLst>
                  </p:cNvPr>
                  <p:cNvSpPr/>
                  <p:nvPr/>
                </p:nvSpPr>
                <p:spPr>
                  <a:xfrm>
                    <a:off x="2779973"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June 2023</a:t>
                    </a:r>
                  </a:p>
                </p:txBody>
              </p:sp>
              <p:sp>
                <p:nvSpPr>
                  <p:cNvPr id="101" name="Rectangle 100">
                    <a:extLst>
                      <a:ext uri="{FF2B5EF4-FFF2-40B4-BE49-F238E27FC236}">
                        <a16:creationId xmlns:a16="http://schemas.microsoft.com/office/drawing/2014/main" id="{65AAB360-1CB2-B8D9-78D3-4061F75609BC}"/>
                      </a:ext>
                    </a:extLst>
                  </p:cNvPr>
                  <p:cNvSpPr/>
                  <p:nvPr/>
                </p:nvSpPr>
                <p:spPr>
                  <a:xfrm>
                    <a:off x="3861150"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July 2023</a:t>
                    </a:r>
                  </a:p>
                </p:txBody>
              </p:sp>
              <p:sp>
                <p:nvSpPr>
                  <p:cNvPr id="102" name="Rectangle 101">
                    <a:extLst>
                      <a:ext uri="{FF2B5EF4-FFF2-40B4-BE49-F238E27FC236}">
                        <a16:creationId xmlns:a16="http://schemas.microsoft.com/office/drawing/2014/main" id="{24FE229C-85F6-5584-EA16-F6BB0853B708}"/>
                      </a:ext>
                    </a:extLst>
                  </p:cNvPr>
                  <p:cNvSpPr/>
                  <p:nvPr/>
                </p:nvSpPr>
                <p:spPr>
                  <a:xfrm>
                    <a:off x="4932716"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August 2023</a:t>
                    </a:r>
                  </a:p>
                </p:txBody>
              </p:sp>
              <p:sp>
                <p:nvSpPr>
                  <p:cNvPr id="103" name="Rectangle 102">
                    <a:extLst>
                      <a:ext uri="{FF2B5EF4-FFF2-40B4-BE49-F238E27FC236}">
                        <a16:creationId xmlns:a16="http://schemas.microsoft.com/office/drawing/2014/main" id="{7F768BE8-264A-2A3D-4245-E643FD429FFA}"/>
                      </a:ext>
                    </a:extLst>
                  </p:cNvPr>
                  <p:cNvSpPr/>
                  <p:nvPr/>
                </p:nvSpPr>
                <p:spPr>
                  <a:xfrm>
                    <a:off x="6009097"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September 2023</a:t>
                    </a:r>
                  </a:p>
                </p:txBody>
              </p:sp>
              <p:sp>
                <p:nvSpPr>
                  <p:cNvPr id="104" name="Rectangle 103">
                    <a:extLst>
                      <a:ext uri="{FF2B5EF4-FFF2-40B4-BE49-F238E27FC236}">
                        <a16:creationId xmlns:a16="http://schemas.microsoft.com/office/drawing/2014/main" id="{3FD32BF4-CC78-5332-56CD-7C1DF8C3112D}"/>
                      </a:ext>
                    </a:extLst>
                  </p:cNvPr>
                  <p:cNvSpPr/>
                  <p:nvPr/>
                </p:nvSpPr>
                <p:spPr>
                  <a:xfrm>
                    <a:off x="7085895"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October 2023</a:t>
                    </a:r>
                  </a:p>
                </p:txBody>
              </p:sp>
              <p:sp>
                <p:nvSpPr>
                  <p:cNvPr id="105" name="Rectangle 104">
                    <a:extLst>
                      <a:ext uri="{FF2B5EF4-FFF2-40B4-BE49-F238E27FC236}">
                        <a16:creationId xmlns:a16="http://schemas.microsoft.com/office/drawing/2014/main" id="{84340E40-5B41-DA0C-8365-4A33F3CF7482}"/>
                      </a:ext>
                    </a:extLst>
                  </p:cNvPr>
                  <p:cNvSpPr/>
                  <p:nvPr/>
                </p:nvSpPr>
                <p:spPr>
                  <a:xfrm>
                    <a:off x="8159074"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November 2023</a:t>
                    </a:r>
                  </a:p>
                </p:txBody>
              </p:sp>
              <p:sp>
                <p:nvSpPr>
                  <p:cNvPr id="106" name="Rectangle 105">
                    <a:extLst>
                      <a:ext uri="{FF2B5EF4-FFF2-40B4-BE49-F238E27FC236}">
                        <a16:creationId xmlns:a16="http://schemas.microsoft.com/office/drawing/2014/main" id="{9B48347B-DD38-3785-E5ED-F57B3D5C6AEC}"/>
                      </a:ext>
                    </a:extLst>
                  </p:cNvPr>
                  <p:cNvSpPr/>
                  <p:nvPr/>
                </p:nvSpPr>
                <p:spPr>
                  <a:xfrm>
                    <a:off x="9229051" y="26655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December 2023</a:t>
                    </a:r>
                  </a:p>
                </p:txBody>
              </p:sp>
              <p:sp>
                <p:nvSpPr>
                  <p:cNvPr id="107" name="Rectangle 106">
                    <a:extLst>
                      <a:ext uri="{FF2B5EF4-FFF2-40B4-BE49-F238E27FC236}">
                        <a16:creationId xmlns:a16="http://schemas.microsoft.com/office/drawing/2014/main" id="{DCF6C8D0-B62B-4AB0-8BAB-9850681DE408}"/>
                      </a:ext>
                    </a:extLst>
                  </p:cNvPr>
                  <p:cNvSpPr/>
                  <p:nvPr/>
                </p:nvSpPr>
                <p:spPr>
                  <a:xfrm>
                    <a:off x="10306574"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January 2024</a:t>
                    </a:r>
                  </a:p>
                </p:txBody>
              </p:sp>
            </p:grpSp>
            <p:grpSp>
              <p:nvGrpSpPr>
                <p:cNvPr id="115" name="Group 114">
                  <a:extLst>
                    <a:ext uri="{FF2B5EF4-FFF2-40B4-BE49-F238E27FC236}">
                      <a16:creationId xmlns:a16="http://schemas.microsoft.com/office/drawing/2014/main" id="{BFA2C24F-D16D-5A98-6DD8-D6388EF4CE72}"/>
                    </a:ext>
                  </a:extLst>
                </p:cNvPr>
                <p:cNvGrpSpPr/>
                <p:nvPr/>
              </p:nvGrpSpPr>
              <p:grpSpPr>
                <a:xfrm>
                  <a:off x="4798293" y="758483"/>
                  <a:ext cx="1374987" cy="928776"/>
                  <a:chOff x="461113" y="766022"/>
                  <a:chExt cx="1374987" cy="928776"/>
                </a:xfrm>
              </p:grpSpPr>
              <p:cxnSp>
                <p:nvCxnSpPr>
                  <p:cNvPr id="116" name="Straight Arrow Connector 115">
                    <a:extLst>
                      <a:ext uri="{FF2B5EF4-FFF2-40B4-BE49-F238E27FC236}">
                        <a16:creationId xmlns:a16="http://schemas.microsoft.com/office/drawing/2014/main" id="{9969A451-EC7C-5225-26C4-0590D56A11DA}"/>
                      </a:ext>
                    </a:extLst>
                  </p:cNvPr>
                  <p:cNvCxnSpPr>
                    <a:cxnSpLocks/>
                  </p:cNvCxnSpPr>
                  <p:nvPr/>
                </p:nvCxnSpPr>
                <p:spPr>
                  <a:xfrm>
                    <a:off x="1156563" y="766022"/>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17" name="TextBox 116">
                    <a:extLst>
                      <a:ext uri="{FF2B5EF4-FFF2-40B4-BE49-F238E27FC236}">
                        <a16:creationId xmlns:a16="http://schemas.microsoft.com/office/drawing/2014/main" id="{D46BB48B-EACD-6712-4F4D-598C006C3F15}"/>
                      </a:ext>
                    </a:extLst>
                  </p:cNvPr>
                  <p:cNvSpPr txBox="1"/>
                  <p:nvPr/>
                </p:nvSpPr>
                <p:spPr>
                  <a:xfrm>
                    <a:off x="461113" y="1233133"/>
                    <a:ext cx="1374987" cy="461665"/>
                  </a:xfrm>
                  <a:prstGeom prst="rect">
                    <a:avLst/>
                  </a:prstGeom>
                  <a:noFill/>
                </p:spPr>
                <p:txBody>
                  <a:bodyPr wrap="square" lIns="91440" tIns="45720" rIns="91440" bIns="45720" rtlCol="0" anchor="t">
                    <a:spAutoFit/>
                  </a:bodyPr>
                  <a:lstStyle/>
                  <a:p>
                    <a:pPr algn="ctr"/>
                    <a:r>
                      <a:rPr lang="en-GB" sz="1200"/>
                      <a:t>Piloting of dataset begins</a:t>
                    </a:r>
                    <a:endParaRPr lang="en-GB" sz="1200">
                      <a:cs typeface="Calibri"/>
                    </a:endParaRPr>
                  </a:p>
                </p:txBody>
              </p:sp>
            </p:grpSp>
            <p:grpSp>
              <p:nvGrpSpPr>
                <p:cNvPr id="118" name="Group 117">
                  <a:extLst>
                    <a:ext uri="{FF2B5EF4-FFF2-40B4-BE49-F238E27FC236}">
                      <a16:creationId xmlns:a16="http://schemas.microsoft.com/office/drawing/2014/main" id="{982F4F27-8216-E892-ECCC-237A439224EF}"/>
                    </a:ext>
                  </a:extLst>
                </p:cNvPr>
                <p:cNvGrpSpPr/>
                <p:nvPr/>
              </p:nvGrpSpPr>
              <p:grpSpPr>
                <a:xfrm>
                  <a:off x="6611201" y="753763"/>
                  <a:ext cx="1374987" cy="928776"/>
                  <a:chOff x="133913" y="768002"/>
                  <a:chExt cx="1374987" cy="928776"/>
                </a:xfrm>
              </p:grpSpPr>
              <p:cxnSp>
                <p:nvCxnSpPr>
                  <p:cNvPr id="119" name="Straight Arrow Connector 118">
                    <a:extLst>
                      <a:ext uri="{FF2B5EF4-FFF2-40B4-BE49-F238E27FC236}">
                        <a16:creationId xmlns:a16="http://schemas.microsoft.com/office/drawing/2014/main" id="{E423BC8C-62C2-936C-E5F9-27BA5FE5C5CB}"/>
                      </a:ext>
                    </a:extLst>
                  </p:cNvPr>
                  <p:cNvCxnSpPr>
                    <a:cxnSpLocks/>
                  </p:cNvCxnSpPr>
                  <p:nvPr/>
                </p:nvCxnSpPr>
                <p:spPr>
                  <a:xfrm>
                    <a:off x="829363" y="768002"/>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20" name="TextBox 119">
                    <a:extLst>
                      <a:ext uri="{FF2B5EF4-FFF2-40B4-BE49-F238E27FC236}">
                        <a16:creationId xmlns:a16="http://schemas.microsoft.com/office/drawing/2014/main" id="{3F5E2008-B59A-428A-BEA8-2DEBBBF22AF9}"/>
                      </a:ext>
                    </a:extLst>
                  </p:cNvPr>
                  <p:cNvSpPr txBox="1"/>
                  <p:nvPr/>
                </p:nvSpPr>
                <p:spPr>
                  <a:xfrm>
                    <a:off x="133913" y="1235113"/>
                    <a:ext cx="1374987" cy="461665"/>
                  </a:xfrm>
                  <a:prstGeom prst="rect">
                    <a:avLst/>
                  </a:prstGeom>
                  <a:noFill/>
                </p:spPr>
                <p:txBody>
                  <a:bodyPr wrap="square" lIns="91440" tIns="45720" rIns="91440" bIns="45720" rtlCol="0" anchor="t">
                    <a:spAutoFit/>
                  </a:bodyPr>
                  <a:lstStyle/>
                  <a:p>
                    <a:pPr algn="ctr"/>
                    <a:r>
                      <a:rPr lang="en-GB" sz="1200"/>
                      <a:t>Piloting of dataset ends</a:t>
                    </a:r>
                    <a:endParaRPr lang="en-GB" sz="1200">
                      <a:cs typeface="Calibri"/>
                    </a:endParaRPr>
                  </a:p>
                </p:txBody>
              </p:sp>
            </p:grpSp>
          </p:grpSp>
        </p:grpSp>
        <p:cxnSp>
          <p:nvCxnSpPr>
            <p:cNvPr id="123" name="Straight Arrow Connector 122">
              <a:extLst>
                <a:ext uri="{FF2B5EF4-FFF2-40B4-BE49-F238E27FC236}">
                  <a16:creationId xmlns:a16="http://schemas.microsoft.com/office/drawing/2014/main" id="{D08AC375-F5B1-DDC2-5C70-C78456FA2DBD}"/>
                </a:ext>
              </a:extLst>
            </p:cNvPr>
            <p:cNvCxnSpPr>
              <a:cxnSpLocks/>
            </p:cNvCxnSpPr>
            <p:nvPr/>
          </p:nvCxnSpPr>
          <p:spPr>
            <a:xfrm>
              <a:off x="8038091" y="818366"/>
              <a:ext cx="0" cy="101483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24" name="TextBox 123">
              <a:extLst>
                <a:ext uri="{FF2B5EF4-FFF2-40B4-BE49-F238E27FC236}">
                  <a16:creationId xmlns:a16="http://schemas.microsoft.com/office/drawing/2014/main" id="{185DF04F-0E90-DBCF-3F5B-5219D3E900E1}"/>
                </a:ext>
              </a:extLst>
            </p:cNvPr>
            <p:cNvSpPr txBox="1"/>
            <p:nvPr/>
          </p:nvSpPr>
          <p:spPr>
            <a:xfrm>
              <a:off x="7293038" y="1817547"/>
              <a:ext cx="1494125" cy="461665"/>
            </a:xfrm>
            <a:prstGeom prst="rect">
              <a:avLst/>
            </a:prstGeom>
            <a:noFill/>
          </p:spPr>
          <p:txBody>
            <a:bodyPr wrap="square" lIns="91440" tIns="45720" rIns="91440" bIns="45720" rtlCol="0" anchor="t">
              <a:spAutoFit/>
            </a:bodyPr>
            <a:lstStyle/>
            <a:p>
              <a:pPr algn="ctr"/>
              <a:r>
                <a:rPr lang="en-GB" sz="1200"/>
                <a:t>NICE rehab guidelines published</a:t>
              </a:r>
              <a:endParaRPr lang="en-GB" sz="1200">
                <a:cs typeface="Calibri"/>
              </a:endParaRPr>
            </a:p>
          </p:txBody>
        </p:sp>
        <p:cxnSp>
          <p:nvCxnSpPr>
            <p:cNvPr id="130" name="Straight Arrow Connector 129">
              <a:extLst>
                <a:ext uri="{FF2B5EF4-FFF2-40B4-BE49-F238E27FC236}">
                  <a16:creationId xmlns:a16="http://schemas.microsoft.com/office/drawing/2014/main" id="{DB3A38CF-957F-54AE-BB6A-836488D62B3A}"/>
                </a:ext>
              </a:extLst>
            </p:cNvPr>
            <p:cNvCxnSpPr>
              <a:cxnSpLocks/>
            </p:cNvCxnSpPr>
            <p:nvPr/>
          </p:nvCxnSpPr>
          <p:spPr>
            <a:xfrm>
              <a:off x="8768309" y="807181"/>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31" name="TextBox 130">
              <a:extLst>
                <a:ext uri="{FF2B5EF4-FFF2-40B4-BE49-F238E27FC236}">
                  <a16:creationId xmlns:a16="http://schemas.microsoft.com/office/drawing/2014/main" id="{4937B1AD-7C9E-8009-D946-EBF7E39FD3DE}"/>
                </a:ext>
              </a:extLst>
            </p:cNvPr>
            <p:cNvSpPr txBox="1"/>
            <p:nvPr/>
          </p:nvSpPr>
          <p:spPr>
            <a:xfrm>
              <a:off x="8072859" y="1274292"/>
              <a:ext cx="1374987" cy="276999"/>
            </a:xfrm>
            <a:prstGeom prst="rect">
              <a:avLst/>
            </a:prstGeom>
            <a:noFill/>
          </p:spPr>
          <p:txBody>
            <a:bodyPr wrap="square" lIns="91440" tIns="45720" rIns="91440" bIns="45720" rtlCol="0" anchor="t">
              <a:spAutoFit/>
            </a:bodyPr>
            <a:lstStyle/>
            <a:p>
              <a:pPr algn="ctr"/>
              <a:r>
                <a:rPr lang="en-GB" sz="1200"/>
                <a:t>Dataset finalised</a:t>
              </a:r>
              <a:endParaRPr lang="en-GB" sz="1200">
                <a:cs typeface="Calibri"/>
              </a:endParaRPr>
            </a:p>
          </p:txBody>
        </p:sp>
        <p:cxnSp>
          <p:nvCxnSpPr>
            <p:cNvPr id="134" name="Straight Arrow Connector 133">
              <a:extLst>
                <a:ext uri="{FF2B5EF4-FFF2-40B4-BE49-F238E27FC236}">
                  <a16:creationId xmlns:a16="http://schemas.microsoft.com/office/drawing/2014/main" id="{6740C2B2-87F6-F932-AD1C-144E0337CAAD}"/>
                </a:ext>
              </a:extLst>
            </p:cNvPr>
            <p:cNvCxnSpPr>
              <a:cxnSpLocks/>
              <a:endCxn id="135" idx="0"/>
            </p:cNvCxnSpPr>
            <p:nvPr/>
          </p:nvCxnSpPr>
          <p:spPr>
            <a:xfrm>
              <a:off x="2300329" y="804590"/>
              <a:ext cx="0" cy="101483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35" name="TextBox 134">
              <a:extLst>
                <a:ext uri="{FF2B5EF4-FFF2-40B4-BE49-F238E27FC236}">
                  <a16:creationId xmlns:a16="http://schemas.microsoft.com/office/drawing/2014/main" id="{981FFB13-3A2C-282C-6223-0D9525DEA030}"/>
                </a:ext>
              </a:extLst>
            </p:cNvPr>
            <p:cNvSpPr txBox="1"/>
            <p:nvPr/>
          </p:nvSpPr>
          <p:spPr>
            <a:xfrm>
              <a:off x="1612835" y="1819427"/>
              <a:ext cx="1374987" cy="461665"/>
            </a:xfrm>
            <a:prstGeom prst="rect">
              <a:avLst/>
            </a:prstGeom>
            <a:noFill/>
          </p:spPr>
          <p:txBody>
            <a:bodyPr wrap="square" lIns="91440" tIns="45720" rIns="91440" bIns="45720" rtlCol="0" anchor="t">
              <a:spAutoFit/>
            </a:bodyPr>
            <a:lstStyle/>
            <a:p>
              <a:pPr algn="ctr"/>
              <a:r>
                <a:rPr lang="en-GB" sz="1200"/>
                <a:t>Review of dataset begins</a:t>
              </a:r>
              <a:endParaRPr lang="en-GB" sz="1200">
                <a:cs typeface="Calibri"/>
              </a:endParaRPr>
            </a:p>
          </p:txBody>
        </p:sp>
      </p:grpSp>
      <p:sp>
        <p:nvSpPr>
          <p:cNvPr id="2" name="Title 1">
            <a:extLst>
              <a:ext uri="{FF2B5EF4-FFF2-40B4-BE49-F238E27FC236}">
                <a16:creationId xmlns:a16="http://schemas.microsoft.com/office/drawing/2014/main" id="{3991CD83-4317-01AC-1D93-79780727B2BF}"/>
              </a:ext>
            </a:extLst>
          </p:cNvPr>
          <p:cNvSpPr>
            <a:spLocks noGrp="1"/>
          </p:cNvSpPr>
          <p:nvPr>
            <p:ph type="title"/>
          </p:nvPr>
        </p:nvSpPr>
        <p:spPr>
          <a:xfrm>
            <a:off x="480000" y="180000"/>
            <a:ext cx="11232000" cy="720000"/>
          </a:xfrm>
        </p:spPr>
        <p:txBody>
          <a:bodyPr/>
          <a:lstStyle/>
          <a:p>
            <a:r>
              <a:rPr lang="en-US"/>
              <a:t>What has happened so far..</a:t>
            </a:r>
          </a:p>
        </p:txBody>
      </p:sp>
    </p:spTree>
    <p:extLst>
      <p:ext uri="{BB962C8B-B14F-4D97-AF65-F5344CB8AC3E}">
        <p14:creationId xmlns:p14="http://schemas.microsoft.com/office/powerpoint/2010/main" val="38355459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1CBB49B8-66AA-59B4-8452-9F1A530AD9DB}"/>
              </a:ext>
            </a:extLst>
          </p:cNvPr>
          <p:cNvGrpSpPr/>
          <p:nvPr/>
        </p:nvGrpSpPr>
        <p:grpSpPr>
          <a:xfrm>
            <a:off x="223723" y="3555905"/>
            <a:ext cx="9556212" cy="2511956"/>
            <a:chOff x="184447" y="4110451"/>
            <a:chExt cx="9556212" cy="2511956"/>
          </a:xfrm>
        </p:grpSpPr>
        <p:sp>
          <p:nvSpPr>
            <p:cNvPr id="76" name="Rectangle 75">
              <a:extLst>
                <a:ext uri="{FF2B5EF4-FFF2-40B4-BE49-F238E27FC236}">
                  <a16:creationId xmlns:a16="http://schemas.microsoft.com/office/drawing/2014/main" id="{C09E5F1F-9D6C-F5CA-D15A-8441F98742EA}"/>
                </a:ext>
              </a:extLst>
            </p:cNvPr>
            <p:cNvSpPr/>
            <p:nvPr/>
          </p:nvSpPr>
          <p:spPr>
            <a:xfrm>
              <a:off x="690053"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December 2024</a:t>
              </a:r>
            </a:p>
          </p:txBody>
        </p:sp>
        <p:sp>
          <p:nvSpPr>
            <p:cNvPr id="77" name="Rectangle 76">
              <a:extLst>
                <a:ext uri="{FF2B5EF4-FFF2-40B4-BE49-F238E27FC236}">
                  <a16:creationId xmlns:a16="http://schemas.microsoft.com/office/drawing/2014/main" id="{698E076A-7DBB-35DC-8C01-D078BE579DB1}"/>
                </a:ext>
              </a:extLst>
            </p:cNvPr>
            <p:cNvSpPr/>
            <p:nvPr/>
          </p:nvSpPr>
          <p:spPr>
            <a:xfrm>
              <a:off x="1766399"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January 2025</a:t>
              </a:r>
            </a:p>
          </p:txBody>
        </p:sp>
        <p:sp>
          <p:nvSpPr>
            <p:cNvPr id="78" name="Rectangle 77">
              <a:extLst>
                <a:ext uri="{FF2B5EF4-FFF2-40B4-BE49-F238E27FC236}">
                  <a16:creationId xmlns:a16="http://schemas.microsoft.com/office/drawing/2014/main" id="{D2440C64-3490-356C-7AB2-76DD8F2428B9}"/>
                </a:ext>
              </a:extLst>
            </p:cNvPr>
            <p:cNvSpPr/>
            <p:nvPr/>
          </p:nvSpPr>
          <p:spPr>
            <a:xfrm>
              <a:off x="2847576"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February 2025</a:t>
              </a:r>
            </a:p>
          </p:txBody>
        </p:sp>
        <p:sp>
          <p:nvSpPr>
            <p:cNvPr id="79" name="Rectangle 78">
              <a:extLst>
                <a:ext uri="{FF2B5EF4-FFF2-40B4-BE49-F238E27FC236}">
                  <a16:creationId xmlns:a16="http://schemas.microsoft.com/office/drawing/2014/main" id="{F40086B7-7196-C80A-2CAA-EB668C32C1CD}"/>
                </a:ext>
              </a:extLst>
            </p:cNvPr>
            <p:cNvSpPr/>
            <p:nvPr/>
          </p:nvSpPr>
          <p:spPr>
            <a:xfrm>
              <a:off x="3919142"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March</a:t>
              </a:r>
            </a:p>
            <a:p>
              <a:pPr algn="ctr"/>
              <a:r>
                <a:rPr lang="en-GB" sz="1400" b="1">
                  <a:solidFill>
                    <a:schemeClr val="tx1"/>
                  </a:solidFill>
                  <a:cs typeface="Georgia"/>
                </a:rPr>
                <a:t>2025</a:t>
              </a:r>
            </a:p>
          </p:txBody>
        </p:sp>
        <p:sp>
          <p:nvSpPr>
            <p:cNvPr id="80" name="Rectangle 79">
              <a:extLst>
                <a:ext uri="{FF2B5EF4-FFF2-40B4-BE49-F238E27FC236}">
                  <a16:creationId xmlns:a16="http://schemas.microsoft.com/office/drawing/2014/main" id="{0C9CD80E-5341-EAFB-BC71-EAFAC62D27E3}"/>
                </a:ext>
              </a:extLst>
            </p:cNvPr>
            <p:cNvSpPr/>
            <p:nvPr/>
          </p:nvSpPr>
          <p:spPr>
            <a:xfrm>
              <a:off x="4995523"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April </a:t>
              </a:r>
            </a:p>
            <a:p>
              <a:pPr algn="ctr"/>
              <a:r>
                <a:rPr lang="en-GB" sz="1400" b="1">
                  <a:solidFill>
                    <a:schemeClr val="tx1"/>
                  </a:solidFill>
                  <a:cs typeface="Georgia"/>
                </a:rPr>
                <a:t>2025</a:t>
              </a:r>
            </a:p>
          </p:txBody>
        </p:sp>
        <p:sp>
          <p:nvSpPr>
            <p:cNvPr id="81" name="Rectangle 80">
              <a:extLst>
                <a:ext uri="{FF2B5EF4-FFF2-40B4-BE49-F238E27FC236}">
                  <a16:creationId xmlns:a16="http://schemas.microsoft.com/office/drawing/2014/main" id="{C03F9645-4638-8CED-5C53-C2CC6CAD9BCF}"/>
                </a:ext>
              </a:extLst>
            </p:cNvPr>
            <p:cNvSpPr/>
            <p:nvPr/>
          </p:nvSpPr>
          <p:spPr>
            <a:xfrm>
              <a:off x="6072321"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May </a:t>
              </a:r>
            </a:p>
            <a:p>
              <a:pPr algn="ctr"/>
              <a:r>
                <a:rPr lang="en-GB" sz="1400" b="1">
                  <a:solidFill>
                    <a:schemeClr val="tx1"/>
                  </a:solidFill>
                  <a:cs typeface="Georgia"/>
                </a:rPr>
                <a:t>2025</a:t>
              </a:r>
            </a:p>
          </p:txBody>
        </p:sp>
        <p:sp>
          <p:nvSpPr>
            <p:cNvPr id="82" name="Rectangle 81">
              <a:extLst>
                <a:ext uri="{FF2B5EF4-FFF2-40B4-BE49-F238E27FC236}">
                  <a16:creationId xmlns:a16="http://schemas.microsoft.com/office/drawing/2014/main" id="{9A313860-22E8-61BB-BEF8-1A7656886EA1}"/>
                </a:ext>
              </a:extLst>
            </p:cNvPr>
            <p:cNvSpPr/>
            <p:nvPr/>
          </p:nvSpPr>
          <p:spPr>
            <a:xfrm>
              <a:off x="7145500"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June</a:t>
              </a:r>
            </a:p>
            <a:p>
              <a:pPr algn="ctr"/>
              <a:r>
                <a:rPr lang="en-GB" sz="1400" b="1">
                  <a:solidFill>
                    <a:schemeClr val="tx1"/>
                  </a:solidFill>
                  <a:cs typeface="Georgia"/>
                </a:rPr>
                <a:t>2025</a:t>
              </a:r>
            </a:p>
          </p:txBody>
        </p:sp>
        <p:sp>
          <p:nvSpPr>
            <p:cNvPr id="83" name="Rectangle 82">
              <a:extLst>
                <a:ext uri="{FF2B5EF4-FFF2-40B4-BE49-F238E27FC236}">
                  <a16:creationId xmlns:a16="http://schemas.microsoft.com/office/drawing/2014/main" id="{06176D8D-4884-579F-11AF-61BE6D10243B}"/>
                </a:ext>
              </a:extLst>
            </p:cNvPr>
            <p:cNvSpPr/>
            <p:nvPr/>
          </p:nvSpPr>
          <p:spPr>
            <a:xfrm>
              <a:off x="8229119"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July </a:t>
              </a:r>
            </a:p>
            <a:p>
              <a:pPr algn="ctr"/>
              <a:r>
                <a:rPr lang="en-GB" sz="1400" b="1">
                  <a:solidFill>
                    <a:schemeClr val="tx1"/>
                  </a:solidFill>
                  <a:cs typeface="Georgia"/>
                </a:rPr>
                <a:t>2025</a:t>
              </a:r>
            </a:p>
          </p:txBody>
        </p:sp>
        <p:cxnSp>
          <p:nvCxnSpPr>
            <p:cNvPr id="57" name="Straight Arrow Connector 56">
              <a:extLst>
                <a:ext uri="{FF2B5EF4-FFF2-40B4-BE49-F238E27FC236}">
                  <a16:creationId xmlns:a16="http://schemas.microsoft.com/office/drawing/2014/main" id="{F3CAA28F-3C71-E3A0-EBAD-26670BB7663F}"/>
                </a:ext>
              </a:extLst>
            </p:cNvPr>
            <p:cNvCxnSpPr>
              <a:cxnSpLocks/>
            </p:cNvCxnSpPr>
            <p:nvPr/>
          </p:nvCxnSpPr>
          <p:spPr>
            <a:xfrm>
              <a:off x="3409430" y="4596855"/>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58" name="TextBox 57">
              <a:extLst>
                <a:ext uri="{FF2B5EF4-FFF2-40B4-BE49-F238E27FC236}">
                  <a16:creationId xmlns:a16="http://schemas.microsoft.com/office/drawing/2014/main" id="{456CA9A8-B43C-FCF0-8FEB-313A0B1E06AD}"/>
                </a:ext>
              </a:extLst>
            </p:cNvPr>
            <p:cNvSpPr txBox="1"/>
            <p:nvPr/>
          </p:nvSpPr>
          <p:spPr>
            <a:xfrm>
              <a:off x="2570154" y="5092393"/>
              <a:ext cx="1678551" cy="461665"/>
            </a:xfrm>
            <a:prstGeom prst="rect">
              <a:avLst/>
            </a:prstGeom>
            <a:noFill/>
          </p:spPr>
          <p:txBody>
            <a:bodyPr wrap="square" rtlCol="0">
              <a:spAutoFit/>
            </a:bodyPr>
            <a:lstStyle/>
            <a:p>
              <a:pPr algn="ctr"/>
              <a:r>
                <a:rPr lang="en-GB" sz="1200"/>
                <a:t>Data-locking deadline</a:t>
              </a:r>
            </a:p>
            <a:p>
              <a:pPr algn="ctr"/>
              <a:r>
                <a:rPr lang="en-GB" sz="1200"/>
                <a:t>(October-December)</a:t>
              </a:r>
            </a:p>
          </p:txBody>
        </p:sp>
        <p:cxnSp>
          <p:nvCxnSpPr>
            <p:cNvPr id="59" name="Straight Arrow Connector 58">
              <a:extLst>
                <a:ext uri="{FF2B5EF4-FFF2-40B4-BE49-F238E27FC236}">
                  <a16:creationId xmlns:a16="http://schemas.microsoft.com/office/drawing/2014/main" id="{9561B86B-C7ED-74A3-A3C8-035AE9948B0C}"/>
                </a:ext>
              </a:extLst>
            </p:cNvPr>
            <p:cNvCxnSpPr>
              <a:cxnSpLocks/>
            </p:cNvCxnSpPr>
            <p:nvPr/>
          </p:nvCxnSpPr>
          <p:spPr>
            <a:xfrm>
              <a:off x="6622709" y="4605401"/>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60" name="TextBox 59">
              <a:extLst>
                <a:ext uri="{FF2B5EF4-FFF2-40B4-BE49-F238E27FC236}">
                  <a16:creationId xmlns:a16="http://schemas.microsoft.com/office/drawing/2014/main" id="{BBE584B6-90D1-8280-9295-2E0871CF6D59}"/>
                </a:ext>
              </a:extLst>
            </p:cNvPr>
            <p:cNvSpPr txBox="1"/>
            <p:nvPr/>
          </p:nvSpPr>
          <p:spPr>
            <a:xfrm>
              <a:off x="5679286" y="5102512"/>
              <a:ext cx="1886846" cy="646331"/>
            </a:xfrm>
            <a:prstGeom prst="rect">
              <a:avLst/>
            </a:prstGeom>
            <a:noFill/>
          </p:spPr>
          <p:txBody>
            <a:bodyPr wrap="square" rtlCol="0">
              <a:spAutoFit/>
            </a:bodyPr>
            <a:lstStyle/>
            <a:p>
              <a:pPr algn="ctr"/>
              <a:r>
                <a:rPr lang="en-GB" sz="1200"/>
                <a:t>Data-locking deadline</a:t>
              </a:r>
            </a:p>
            <a:p>
              <a:pPr algn="ctr"/>
              <a:r>
                <a:rPr lang="en-GB" sz="1200"/>
                <a:t>(January-March/October-March)</a:t>
              </a:r>
            </a:p>
          </p:txBody>
        </p:sp>
        <p:cxnSp>
          <p:nvCxnSpPr>
            <p:cNvPr id="62" name="Straight Arrow Connector 61">
              <a:extLst>
                <a:ext uri="{FF2B5EF4-FFF2-40B4-BE49-F238E27FC236}">
                  <a16:creationId xmlns:a16="http://schemas.microsoft.com/office/drawing/2014/main" id="{94BA4B6D-A25D-B9F6-19A7-5A78CE5C6C99}"/>
                </a:ext>
              </a:extLst>
            </p:cNvPr>
            <p:cNvCxnSpPr>
              <a:cxnSpLocks/>
              <a:endCxn id="63" idx="0"/>
            </p:cNvCxnSpPr>
            <p:nvPr/>
          </p:nvCxnSpPr>
          <p:spPr>
            <a:xfrm>
              <a:off x="1209613" y="4600072"/>
              <a:ext cx="0" cy="108376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63" name="TextBox 62">
              <a:extLst>
                <a:ext uri="{FF2B5EF4-FFF2-40B4-BE49-F238E27FC236}">
                  <a16:creationId xmlns:a16="http://schemas.microsoft.com/office/drawing/2014/main" id="{0C7C635E-F02F-8720-7AAD-ECDD188B6A9B}"/>
                </a:ext>
              </a:extLst>
            </p:cNvPr>
            <p:cNvSpPr txBox="1"/>
            <p:nvPr/>
          </p:nvSpPr>
          <p:spPr>
            <a:xfrm>
              <a:off x="184447" y="5683833"/>
              <a:ext cx="2050331" cy="461665"/>
            </a:xfrm>
            <a:prstGeom prst="rect">
              <a:avLst/>
            </a:prstGeom>
            <a:noFill/>
          </p:spPr>
          <p:txBody>
            <a:bodyPr wrap="square" lIns="91440" tIns="45720" rIns="91440" bIns="45720" rtlCol="0" anchor="t">
              <a:spAutoFit/>
            </a:bodyPr>
            <a:lstStyle/>
            <a:p>
              <a:pPr algn="ctr"/>
              <a:r>
                <a:rPr lang="en-GB" sz="1200"/>
                <a:t>Results to teams with new Key Indicators - no A-E scoring</a:t>
              </a:r>
              <a:endParaRPr lang="en-GB" sz="1200">
                <a:cs typeface="Calibri"/>
              </a:endParaRPr>
            </a:p>
          </p:txBody>
        </p:sp>
        <p:cxnSp>
          <p:nvCxnSpPr>
            <p:cNvPr id="64" name="Straight Arrow Connector 63">
              <a:extLst>
                <a:ext uri="{FF2B5EF4-FFF2-40B4-BE49-F238E27FC236}">
                  <a16:creationId xmlns:a16="http://schemas.microsoft.com/office/drawing/2014/main" id="{A7E31A91-C577-2A3B-E54A-C260EE8C3624}"/>
                </a:ext>
              </a:extLst>
            </p:cNvPr>
            <p:cNvCxnSpPr>
              <a:cxnSpLocks/>
              <a:endCxn id="65" idx="0"/>
            </p:cNvCxnSpPr>
            <p:nvPr/>
          </p:nvCxnSpPr>
          <p:spPr>
            <a:xfrm>
              <a:off x="4481893" y="4600072"/>
              <a:ext cx="0" cy="108376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65" name="TextBox 64">
              <a:extLst>
                <a:ext uri="{FF2B5EF4-FFF2-40B4-BE49-F238E27FC236}">
                  <a16:creationId xmlns:a16="http://schemas.microsoft.com/office/drawing/2014/main" id="{E93E8374-226A-F2AA-0495-9267D6B6020A}"/>
                </a:ext>
              </a:extLst>
            </p:cNvPr>
            <p:cNvSpPr txBox="1"/>
            <p:nvPr/>
          </p:nvSpPr>
          <p:spPr>
            <a:xfrm>
              <a:off x="3456727" y="5683833"/>
              <a:ext cx="2050331" cy="461665"/>
            </a:xfrm>
            <a:prstGeom prst="rect">
              <a:avLst/>
            </a:prstGeom>
            <a:noFill/>
          </p:spPr>
          <p:txBody>
            <a:bodyPr wrap="square" lIns="91440" tIns="45720" rIns="91440" bIns="45720" rtlCol="0" anchor="t">
              <a:spAutoFit/>
            </a:bodyPr>
            <a:lstStyle/>
            <a:p>
              <a:pPr algn="ctr"/>
              <a:r>
                <a:rPr lang="en-GB" sz="1200"/>
                <a:t>Results to teams with new A-E scoring</a:t>
              </a:r>
              <a:endParaRPr lang="en-GB" sz="1200">
                <a:cs typeface="Calibri"/>
              </a:endParaRPr>
            </a:p>
          </p:txBody>
        </p:sp>
        <p:sp>
          <p:nvSpPr>
            <p:cNvPr id="67" name="TextBox 66">
              <a:extLst>
                <a:ext uri="{FF2B5EF4-FFF2-40B4-BE49-F238E27FC236}">
                  <a16:creationId xmlns:a16="http://schemas.microsoft.com/office/drawing/2014/main" id="{DC5C2CBF-E090-C755-B03D-2166A6D12984}"/>
                </a:ext>
              </a:extLst>
            </p:cNvPr>
            <p:cNvSpPr txBox="1"/>
            <p:nvPr/>
          </p:nvSpPr>
          <p:spPr>
            <a:xfrm>
              <a:off x="1341940" y="6160742"/>
              <a:ext cx="1928918" cy="461665"/>
            </a:xfrm>
            <a:prstGeom prst="rect">
              <a:avLst/>
            </a:prstGeom>
            <a:noFill/>
          </p:spPr>
          <p:txBody>
            <a:bodyPr wrap="square" rtlCol="0">
              <a:spAutoFit/>
            </a:bodyPr>
            <a:lstStyle/>
            <a:p>
              <a:pPr algn="ctr"/>
              <a:r>
                <a:rPr lang="en-GB" sz="1200"/>
                <a:t>Results publicly available with no Key Indicators</a:t>
              </a:r>
            </a:p>
          </p:txBody>
        </p:sp>
        <p:sp>
          <p:nvSpPr>
            <p:cNvPr id="69" name="TextBox 68">
              <a:extLst>
                <a:ext uri="{FF2B5EF4-FFF2-40B4-BE49-F238E27FC236}">
                  <a16:creationId xmlns:a16="http://schemas.microsoft.com/office/drawing/2014/main" id="{CE1D8096-F8CC-3616-4FBE-96F95A43AF84}"/>
                </a:ext>
              </a:extLst>
            </p:cNvPr>
            <p:cNvSpPr txBox="1"/>
            <p:nvPr/>
          </p:nvSpPr>
          <p:spPr>
            <a:xfrm>
              <a:off x="4514601" y="6160741"/>
              <a:ext cx="2065267" cy="461665"/>
            </a:xfrm>
            <a:prstGeom prst="rect">
              <a:avLst/>
            </a:prstGeom>
            <a:noFill/>
          </p:spPr>
          <p:txBody>
            <a:bodyPr wrap="square" rtlCol="0">
              <a:spAutoFit/>
            </a:bodyPr>
            <a:lstStyle/>
            <a:p>
              <a:pPr algn="ctr"/>
              <a:r>
                <a:rPr lang="en-GB" sz="1200"/>
                <a:t>Results publicly available with Key Indicators - no A-E scoring</a:t>
              </a:r>
            </a:p>
          </p:txBody>
        </p:sp>
        <p:cxnSp>
          <p:nvCxnSpPr>
            <p:cNvPr id="70" name="Straight Arrow Connector 69">
              <a:extLst>
                <a:ext uri="{FF2B5EF4-FFF2-40B4-BE49-F238E27FC236}">
                  <a16:creationId xmlns:a16="http://schemas.microsoft.com/office/drawing/2014/main" id="{AC35B2B9-8358-54D0-2A4D-E3A3FE1A1EEF}"/>
                </a:ext>
              </a:extLst>
            </p:cNvPr>
            <p:cNvCxnSpPr>
              <a:cxnSpLocks/>
              <a:endCxn id="71" idx="0"/>
            </p:cNvCxnSpPr>
            <p:nvPr/>
          </p:nvCxnSpPr>
          <p:spPr>
            <a:xfrm>
              <a:off x="7701430" y="4600072"/>
              <a:ext cx="0" cy="108376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71" name="TextBox 70">
              <a:extLst>
                <a:ext uri="{FF2B5EF4-FFF2-40B4-BE49-F238E27FC236}">
                  <a16:creationId xmlns:a16="http://schemas.microsoft.com/office/drawing/2014/main" id="{D93227FB-AF09-1585-7741-5FFE8602E6D8}"/>
                </a:ext>
              </a:extLst>
            </p:cNvPr>
            <p:cNvSpPr txBox="1"/>
            <p:nvPr/>
          </p:nvSpPr>
          <p:spPr>
            <a:xfrm>
              <a:off x="6676264" y="5683833"/>
              <a:ext cx="2050331" cy="276999"/>
            </a:xfrm>
            <a:prstGeom prst="rect">
              <a:avLst/>
            </a:prstGeom>
            <a:noFill/>
          </p:spPr>
          <p:txBody>
            <a:bodyPr wrap="square" lIns="91440" tIns="45720" rIns="91440" bIns="45720" rtlCol="0" anchor="t">
              <a:spAutoFit/>
            </a:bodyPr>
            <a:lstStyle/>
            <a:p>
              <a:pPr algn="ctr"/>
              <a:r>
                <a:rPr lang="en-GB" sz="1200"/>
                <a:t>Results to teams</a:t>
              </a:r>
              <a:endParaRPr lang="en-GB" sz="1200">
                <a:cs typeface="Calibri"/>
              </a:endParaRPr>
            </a:p>
          </p:txBody>
        </p:sp>
        <p:cxnSp>
          <p:nvCxnSpPr>
            <p:cNvPr id="72" name="Straight Arrow Connector 71">
              <a:extLst>
                <a:ext uri="{FF2B5EF4-FFF2-40B4-BE49-F238E27FC236}">
                  <a16:creationId xmlns:a16="http://schemas.microsoft.com/office/drawing/2014/main" id="{EDA653C6-78D6-3230-A338-4E57C86E9297}"/>
                </a:ext>
              </a:extLst>
            </p:cNvPr>
            <p:cNvCxnSpPr>
              <a:cxnSpLocks/>
            </p:cNvCxnSpPr>
            <p:nvPr/>
          </p:nvCxnSpPr>
          <p:spPr>
            <a:xfrm>
              <a:off x="8780806" y="4600068"/>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73" name="TextBox 72">
              <a:extLst>
                <a:ext uri="{FF2B5EF4-FFF2-40B4-BE49-F238E27FC236}">
                  <a16:creationId xmlns:a16="http://schemas.microsoft.com/office/drawing/2014/main" id="{CE292DE0-8BC3-0AC6-9430-E98BBF96B6F7}"/>
                </a:ext>
              </a:extLst>
            </p:cNvPr>
            <p:cNvSpPr txBox="1"/>
            <p:nvPr/>
          </p:nvSpPr>
          <p:spPr>
            <a:xfrm>
              <a:off x="7786388" y="5091236"/>
              <a:ext cx="1954271" cy="461665"/>
            </a:xfrm>
            <a:prstGeom prst="rect">
              <a:avLst/>
            </a:prstGeom>
            <a:noFill/>
          </p:spPr>
          <p:txBody>
            <a:bodyPr wrap="square" rtlCol="0">
              <a:spAutoFit/>
            </a:bodyPr>
            <a:lstStyle/>
            <a:p>
              <a:pPr algn="ctr"/>
              <a:r>
                <a:rPr lang="en-GB" sz="1200"/>
                <a:t>Results publicly available with A-E scoring</a:t>
              </a:r>
            </a:p>
          </p:txBody>
        </p:sp>
        <p:cxnSp>
          <p:nvCxnSpPr>
            <p:cNvPr id="91" name="Straight Arrow Connector 90">
              <a:extLst>
                <a:ext uri="{FF2B5EF4-FFF2-40B4-BE49-F238E27FC236}">
                  <a16:creationId xmlns:a16="http://schemas.microsoft.com/office/drawing/2014/main" id="{B2E982E6-1D37-6ACE-6A92-945F7692DF99}"/>
                </a:ext>
              </a:extLst>
            </p:cNvPr>
            <p:cNvCxnSpPr>
              <a:cxnSpLocks/>
              <a:endCxn id="67" idx="0"/>
            </p:cNvCxnSpPr>
            <p:nvPr/>
          </p:nvCxnSpPr>
          <p:spPr>
            <a:xfrm>
              <a:off x="2306399" y="4595698"/>
              <a:ext cx="0" cy="156504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94" name="Straight Arrow Connector 93">
              <a:extLst>
                <a:ext uri="{FF2B5EF4-FFF2-40B4-BE49-F238E27FC236}">
                  <a16:creationId xmlns:a16="http://schemas.microsoft.com/office/drawing/2014/main" id="{2DA6386C-6C56-C214-A983-6803C79FBF01}"/>
                </a:ext>
              </a:extLst>
            </p:cNvPr>
            <p:cNvCxnSpPr>
              <a:cxnSpLocks/>
            </p:cNvCxnSpPr>
            <p:nvPr/>
          </p:nvCxnSpPr>
          <p:spPr>
            <a:xfrm>
              <a:off x="5552678" y="4595698"/>
              <a:ext cx="0" cy="156504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grpSp>
        <p:nvGrpSpPr>
          <p:cNvPr id="111" name="Group 110">
            <a:extLst>
              <a:ext uri="{FF2B5EF4-FFF2-40B4-BE49-F238E27FC236}">
                <a16:creationId xmlns:a16="http://schemas.microsoft.com/office/drawing/2014/main" id="{BF578EC4-6E88-1175-051E-39E0C1814A34}"/>
              </a:ext>
            </a:extLst>
          </p:cNvPr>
          <p:cNvGrpSpPr/>
          <p:nvPr/>
        </p:nvGrpSpPr>
        <p:grpSpPr>
          <a:xfrm>
            <a:off x="395181" y="1124423"/>
            <a:ext cx="11385103" cy="1943727"/>
            <a:chOff x="312100" y="2005125"/>
            <a:chExt cx="11385103" cy="1943727"/>
          </a:xfrm>
        </p:grpSpPr>
        <p:sp>
          <p:nvSpPr>
            <p:cNvPr id="74" name="Rectangle 73">
              <a:extLst>
                <a:ext uri="{FF2B5EF4-FFF2-40B4-BE49-F238E27FC236}">
                  <a16:creationId xmlns:a16="http://schemas.microsoft.com/office/drawing/2014/main" id="{1E44DF7D-9CCF-83AE-3A1B-CB3E82333E83}"/>
                </a:ext>
              </a:extLst>
            </p:cNvPr>
            <p:cNvSpPr/>
            <p:nvPr/>
          </p:nvSpPr>
          <p:spPr>
            <a:xfrm>
              <a:off x="9262788" y="2005125"/>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October 2024</a:t>
              </a:r>
            </a:p>
          </p:txBody>
        </p:sp>
        <p:sp>
          <p:nvSpPr>
            <p:cNvPr id="75" name="Rectangle 74">
              <a:extLst>
                <a:ext uri="{FF2B5EF4-FFF2-40B4-BE49-F238E27FC236}">
                  <a16:creationId xmlns:a16="http://schemas.microsoft.com/office/drawing/2014/main" id="{AF4CD45C-8424-A4E4-E294-470166466C06}"/>
                </a:ext>
              </a:extLst>
            </p:cNvPr>
            <p:cNvSpPr/>
            <p:nvPr/>
          </p:nvSpPr>
          <p:spPr>
            <a:xfrm>
              <a:off x="10341080" y="2005125"/>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November 2024</a:t>
              </a:r>
            </a:p>
          </p:txBody>
        </p:sp>
        <p:cxnSp>
          <p:nvCxnSpPr>
            <p:cNvPr id="55" name="Straight Arrow Connector 54">
              <a:extLst>
                <a:ext uri="{FF2B5EF4-FFF2-40B4-BE49-F238E27FC236}">
                  <a16:creationId xmlns:a16="http://schemas.microsoft.com/office/drawing/2014/main" id="{2511D52B-10B3-AD57-C340-5F25E2DBD1CC}"/>
                </a:ext>
              </a:extLst>
            </p:cNvPr>
            <p:cNvCxnSpPr>
              <a:cxnSpLocks/>
            </p:cNvCxnSpPr>
            <p:nvPr/>
          </p:nvCxnSpPr>
          <p:spPr>
            <a:xfrm>
              <a:off x="10857928" y="2490372"/>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56" name="TextBox 55">
              <a:extLst>
                <a:ext uri="{FF2B5EF4-FFF2-40B4-BE49-F238E27FC236}">
                  <a16:creationId xmlns:a16="http://schemas.microsoft.com/office/drawing/2014/main" id="{E77C0114-6DBD-0824-4CD5-998B8DAB46E1}"/>
                </a:ext>
              </a:extLst>
            </p:cNvPr>
            <p:cNvSpPr txBox="1"/>
            <p:nvPr/>
          </p:nvSpPr>
          <p:spPr>
            <a:xfrm>
              <a:off x="10018652" y="2985910"/>
              <a:ext cx="1678551" cy="646331"/>
            </a:xfrm>
            <a:prstGeom prst="rect">
              <a:avLst/>
            </a:prstGeom>
            <a:noFill/>
          </p:spPr>
          <p:txBody>
            <a:bodyPr wrap="square" rtlCol="0">
              <a:spAutoFit/>
            </a:bodyPr>
            <a:lstStyle/>
            <a:p>
              <a:pPr algn="ctr"/>
              <a:r>
                <a:rPr lang="en-GB" sz="1200"/>
                <a:t>Data-locking deadline</a:t>
              </a:r>
            </a:p>
            <a:p>
              <a:pPr algn="ctr"/>
              <a:r>
                <a:rPr lang="en-GB" sz="1200"/>
                <a:t>(July-September/April-September)</a:t>
              </a:r>
            </a:p>
          </p:txBody>
        </p:sp>
        <p:grpSp>
          <p:nvGrpSpPr>
            <p:cNvPr id="109" name="Group 108">
              <a:extLst>
                <a:ext uri="{FF2B5EF4-FFF2-40B4-BE49-F238E27FC236}">
                  <a16:creationId xmlns:a16="http://schemas.microsoft.com/office/drawing/2014/main" id="{66C76506-156A-48E2-2DB5-5AD6AAF0B8E7}"/>
                </a:ext>
              </a:extLst>
            </p:cNvPr>
            <p:cNvGrpSpPr/>
            <p:nvPr/>
          </p:nvGrpSpPr>
          <p:grpSpPr>
            <a:xfrm>
              <a:off x="312100" y="2005125"/>
              <a:ext cx="8950688" cy="1943727"/>
              <a:chOff x="2452005" y="1786471"/>
              <a:chExt cx="8950688" cy="1943727"/>
            </a:xfrm>
          </p:grpSpPr>
          <p:cxnSp>
            <p:nvCxnSpPr>
              <p:cNvPr id="17" name="Straight Arrow Connector 16">
                <a:extLst>
                  <a:ext uri="{FF2B5EF4-FFF2-40B4-BE49-F238E27FC236}">
                    <a16:creationId xmlns:a16="http://schemas.microsoft.com/office/drawing/2014/main" id="{0A4C4644-A783-259B-6D68-66CBA796372A}"/>
                  </a:ext>
                </a:extLst>
              </p:cNvPr>
              <p:cNvCxnSpPr>
                <a:cxnSpLocks/>
              </p:cNvCxnSpPr>
              <p:nvPr/>
            </p:nvCxnSpPr>
            <p:spPr>
              <a:xfrm>
                <a:off x="7646505" y="2261893"/>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8" name="TextBox 17">
                <a:extLst>
                  <a:ext uri="{FF2B5EF4-FFF2-40B4-BE49-F238E27FC236}">
                    <a16:creationId xmlns:a16="http://schemas.microsoft.com/office/drawing/2014/main" id="{C93DDE78-BC26-5D13-D3AA-63AD3C7684BA}"/>
                  </a:ext>
                </a:extLst>
              </p:cNvPr>
              <p:cNvSpPr txBox="1"/>
              <p:nvPr/>
            </p:nvSpPr>
            <p:spPr>
              <a:xfrm>
                <a:off x="7036628" y="2727013"/>
                <a:ext cx="1213412" cy="461665"/>
              </a:xfrm>
              <a:prstGeom prst="rect">
                <a:avLst/>
              </a:prstGeom>
              <a:noFill/>
            </p:spPr>
            <p:txBody>
              <a:bodyPr wrap="square" rtlCol="0">
                <a:spAutoFit/>
              </a:bodyPr>
              <a:lstStyle/>
              <a:p>
                <a:pPr algn="ctr"/>
                <a:r>
                  <a:rPr lang="en-GB" sz="1200"/>
                  <a:t>User webtool testing</a:t>
                </a:r>
              </a:p>
            </p:txBody>
          </p:sp>
          <p:cxnSp>
            <p:nvCxnSpPr>
              <p:cNvPr id="19" name="Straight Arrow Connector 18">
                <a:extLst>
                  <a:ext uri="{FF2B5EF4-FFF2-40B4-BE49-F238E27FC236}">
                    <a16:creationId xmlns:a16="http://schemas.microsoft.com/office/drawing/2014/main" id="{908EA20F-7E3F-69C1-FAA6-E99CE3A5B339}"/>
                  </a:ext>
                </a:extLst>
              </p:cNvPr>
              <p:cNvCxnSpPr>
                <a:cxnSpLocks/>
              </p:cNvCxnSpPr>
              <p:nvPr/>
            </p:nvCxnSpPr>
            <p:spPr>
              <a:xfrm>
                <a:off x="8711114" y="2283589"/>
                <a:ext cx="0" cy="4680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0" name="TextBox 19">
                <a:extLst>
                  <a:ext uri="{FF2B5EF4-FFF2-40B4-BE49-F238E27FC236}">
                    <a16:creationId xmlns:a16="http://schemas.microsoft.com/office/drawing/2014/main" id="{D5E62C1F-4524-08A2-A497-FD86BDC17A20}"/>
                  </a:ext>
                </a:extLst>
              </p:cNvPr>
              <p:cNvSpPr txBox="1"/>
              <p:nvPr/>
            </p:nvSpPr>
            <p:spPr>
              <a:xfrm>
                <a:off x="8040842" y="2727263"/>
                <a:ext cx="1330106" cy="461665"/>
              </a:xfrm>
              <a:prstGeom prst="rect">
                <a:avLst/>
              </a:prstGeom>
              <a:noFill/>
            </p:spPr>
            <p:txBody>
              <a:bodyPr wrap="square" rtlCol="0">
                <a:spAutoFit/>
              </a:bodyPr>
              <a:lstStyle/>
              <a:p>
                <a:pPr algn="ctr"/>
                <a:r>
                  <a:rPr lang="en-GB" sz="1200" b="1"/>
                  <a:t>Dataset changes live</a:t>
                </a:r>
              </a:p>
            </p:txBody>
          </p:sp>
          <p:cxnSp>
            <p:nvCxnSpPr>
              <p:cNvPr id="23" name="Straight Arrow Connector 22">
                <a:extLst>
                  <a:ext uri="{FF2B5EF4-FFF2-40B4-BE49-F238E27FC236}">
                    <a16:creationId xmlns:a16="http://schemas.microsoft.com/office/drawing/2014/main" id="{CAFADC8B-0D6A-63F9-0CBA-C77A06A08769}"/>
                  </a:ext>
                </a:extLst>
              </p:cNvPr>
              <p:cNvCxnSpPr>
                <a:cxnSpLocks/>
              </p:cNvCxnSpPr>
              <p:nvPr/>
            </p:nvCxnSpPr>
            <p:spPr>
              <a:xfrm>
                <a:off x="3316155" y="2275963"/>
                <a:ext cx="5006" cy="9684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nvGrpSpPr>
              <p:cNvPr id="28" name="Group 27">
                <a:extLst>
                  <a:ext uri="{FF2B5EF4-FFF2-40B4-BE49-F238E27FC236}">
                    <a16:creationId xmlns:a16="http://schemas.microsoft.com/office/drawing/2014/main" id="{F1AA999A-9184-9492-DCD9-DE7B999988B1}"/>
                  </a:ext>
                </a:extLst>
              </p:cNvPr>
              <p:cNvGrpSpPr/>
              <p:nvPr/>
            </p:nvGrpSpPr>
            <p:grpSpPr>
              <a:xfrm>
                <a:off x="2786794" y="1786471"/>
                <a:ext cx="8615899" cy="494950"/>
                <a:chOff x="3277676" y="965764"/>
                <a:chExt cx="8615899" cy="494950"/>
              </a:xfrm>
            </p:grpSpPr>
            <p:sp>
              <p:nvSpPr>
                <p:cNvPr id="33" name="Rectangle 32">
                  <a:extLst>
                    <a:ext uri="{FF2B5EF4-FFF2-40B4-BE49-F238E27FC236}">
                      <a16:creationId xmlns:a16="http://schemas.microsoft.com/office/drawing/2014/main" id="{16F06C8C-4E3E-4DDE-02EB-B4AC207DBB19}"/>
                    </a:ext>
                  </a:extLst>
                </p:cNvPr>
                <p:cNvSpPr/>
                <p:nvPr/>
              </p:nvSpPr>
              <p:spPr>
                <a:xfrm>
                  <a:off x="3277676"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February</a:t>
                  </a:r>
                </a:p>
                <a:p>
                  <a:pPr algn="ctr"/>
                  <a:r>
                    <a:rPr lang="en-GB" sz="1400" b="1">
                      <a:solidFill>
                        <a:schemeClr val="tx1"/>
                      </a:solidFill>
                      <a:cs typeface="Georgia"/>
                    </a:rPr>
                    <a:t>2024</a:t>
                  </a:r>
                </a:p>
              </p:txBody>
            </p:sp>
            <p:sp>
              <p:nvSpPr>
                <p:cNvPr id="34" name="Rectangle 33">
                  <a:extLst>
                    <a:ext uri="{FF2B5EF4-FFF2-40B4-BE49-F238E27FC236}">
                      <a16:creationId xmlns:a16="http://schemas.microsoft.com/office/drawing/2014/main" id="{EE87D55F-C8CE-7AEB-AFB7-868EF65C136A}"/>
                    </a:ext>
                  </a:extLst>
                </p:cNvPr>
                <p:cNvSpPr/>
                <p:nvPr/>
              </p:nvSpPr>
              <p:spPr>
                <a:xfrm>
                  <a:off x="4358853"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March</a:t>
                  </a:r>
                </a:p>
                <a:p>
                  <a:pPr algn="ctr"/>
                  <a:r>
                    <a:rPr lang="en-GB" sz="1400" b="1">
                      <a:solidFill>
                        <a:schemeClr val="tx1"/>
                      </a:solidFill>
                      <a:cs typeface="Georgia"/>
                    </a:rPr>
                    <a:t>2024</a:t>
                  </a:r>
                </a:p>
              </p:txBody>
            </p:sp>
            <p:sp>
              <p:nvSpPr>
                <p:cNvPr id="35" name="Rectangle 34">
                  <a:extLst>
                    <a:ext uri="{FF2B5EF4-FFF2-40B4-BE49-F238E27FC236}">
                      <a16:creationId xmlns:a16="http://schemas.microsoft.com/office/drawing/2014/main" id="{B6BD72EC-8C30-FB42-1E62-851A0D2B63E1}"/>
                    </a:ext>
                  </a:extLst>
                </p:cNvPr>
                <p:cNvSpPr/>
                <p:nvPr/>
              </p:nvSpPr>
              <p:spPr>
                <a:xfrm>
                  <a:off x="5430419"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April</a:t>
                  </a:r>
                </a:p>
                <a:p>
                  <a:pPr algn="ctr"/>
                  <a:r>
                    <a:rPr lang="en-GB" sz="1400" b="1">
                      <a:solidFill>
                        <a:schemeClr val="tx1"/>
                      </a:solidFill>
                      <a:cs typeface="Georgia"/>
                    </a:rPr>
                    <a:t>2024</a:t>
                  </a:r>
                </a:p>
              </p:txBody>
            </p:sp>
            <p:sp>
              <p:nvSpPr>
                <p:cNvPr id="36" name="Rectangle 35">
                  <a:extLst>
                    <a:ext uri="{FF2B5EF4-FFF2-40B4-BE49-F238E27FC236}">
                      <a16:creationId xmlns:a16="http://schemas.microsoft.com/office/drawing/2014/main" id="{0BB9BA17-977D-130C-586D-4D5FA34D3DB6}"/>
                    </a:ext>
                  </a:extLst>
                </p:cNvPr>
                <p:cNvSpPr/>
                <p:nvPr/>
              </p:nvSpPr>
              <p:spPr>
                <a:xfrm>
                  <a:off x="6506800"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May</a:t>
                  </a:r>
                </a:p>
                <a:p>
                  <a:pPr algn="ctr"/>
                  <a:r>
                    <a:rPr lang="en-GB" sz="1400" b="1">
                      <a:solidFill>
                        <a:schemeClr val="tx1"/>
                      </a:solidFill>
                      <a:cs typeface="Georgia"/>
                    </a:rPr>
                    <a:t>2024</a:t>
                  </a:r>
                </a:p>
              </p:txBody>
            </p:sp>
            <p:sp>
              <p:nvSpPr>
                <p:cNvPr id="37" name="Rectangle 36">
                  <a:extLst>
                    <a:ext uri="{FF2B5EF4-FFF2-40B4-BE49-F238E27FC236}">
                      <a16:creationId xmlns:a16="http://schemas.microsoft.com/office/drawing/2014/main" id="{F7C7D802-7BD9-B586-B379-3C5BFFEB4962}"/>
                    </a:ext>
                  </a:extLst>
                </p:cNvPr>
                <p:cNvSpPr/>
                <p:nvPr/>
              </p:nvSpPr>
              <p:spPr>
                <a:xfrm>
                  <a:off x="7583598"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June</a:t>
                  </a:r>
                </a:p>
                <a:p>
                  <a:pPr algn="ctr"/>
                  <a:r>
                    <a:rPr lang="en-GB" sz="1400" b="1">
                      <a:solidFill>
                        <a:schemeClr val="tx1"/>
                      </a:solidFill>
                      <a:cs typeface="Georgia"/>
                    </a:rPr>
                    <a:t>2024</a:t>
                  </a:r>
                </a:p>
              </p:txBody>
            </p:sp>
            <p:sp>
              <p:nvSpPr>
                <p:cNvPr id="38" name="Rectangle 37">
                  <a:extLst>
                    <a:ext uri="{FF2B5EF4-FFF2-40B4-BE49-F238E27FC236}">
                      <a16:creationId xmlns:a16="http://schemas.microsoft.com/office/drawing/2014/main" id="{6C83A908-328B-A91A-F153-1EE8E3C392B3}"/>
                    </a:ext>
                  </a:extLst>
                </p:cNvPr>
                <p:cNvSpPr/>
                <p:nvPr/>
              </p:nvSpPr>
              <p:spPr>
                <a:xfrm>
                  <a:off x="8656777"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July</a:t>
                  </a:r>
                </a:p>
                <a:p>
                  <a:pPr algn="ctr"/>
                  <a:r>
                    <a:rPr lang="en-GB" sz="1400" b="1">
                      <a:solidFill>
                        <a:schemeClr val="tx1"/>
                      </a:solidFill>
                      <a:cs typeface="Georgia"/>
                    </a:rPr>
                    <a:t>2024</a:t>
                  </a:r>
                </a:p>
              </p:txBody>
            </p:sp>
            <p:sp>
              <p:nvSpPr>
                <p:cNvPr id="39" name="Rectangle 38">
                  <a:extLst>
                    <a:ext uri="{FF2B5EF4-FFF2-40B4-BE49-F238E27FC236}">
                      <a16:creationId xmlns:a16="http://schemas.microsoft.com/office/drawing/2014/main" id="{27A31C13-8AC1-3793-18C0-EB9590AA50A6}"/>
                    </a:ext>
                  </a:extLst>
                </p:cNvPr>
                <p:cNvSpPr/>
                <p:nvPr/>
              </p:nvSpPr>
              <p:spPr>
                <a:xfrm>
                  <a:off x="9740396"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August</a:t>
                  </a:r>
                </a:p>
                <a:p>
                  <a:pPr algn="ctr"/>
                  <a:r>
                    <a:rPr lang="en-GB" sz="1400" b="1">
                      <a:solidFill>
                        <a:schemeClr val="tx1"/>
                      </a:solidFill>
                      <a:cs typeface="Georgia"/>
                    </a:rPr>
                    <a:t>2024</a:t>
                  </a:r>
                </a:p>
              </p:txBody>
            </p:sp>
            <p:sp>
              <p:nvSpPr>
                <p:cNvPr id="40" name="Rectangle 39">
                  <a:extLst>
                    <a:ext uri="{FF2B5EF4-FFF2-40B4-BE49-F238E27FC236}">
                      <a16:creationId xmlns:a16="http://schemas.microsoft.com/office/drawing/2014/main" id="{2EDB7C15-884D-F882-E43C-116D0AA2F78A}"/>
                    </a:ext>
                  </a:extLst>
                </p:cNvPr>
                <p:cNvSpPr/>
                <p:nvPr/>
              </p:nvSpPr>
              <p:spPr>
                <a:xfrm>
                  <a:off x="10813575"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September</a:t>
                  </a:r>
                </a:p>
                <a:p>
                  <a:pPr algn="ctr"/>
                  <a:r>
                    <a:rPr lang="en-GB" sz="1400" b="1">
                      <a:solidFill>
                        <a:schemeClr val="tx1"/>
                      </a:solidFill>
                      <a:cs typeface="Georgia"/>
                    </a:rPr>
                    <a:t>2024</a:t>
                  </a:r>
                </a:p>
              </p:txBody>
            </p:sp>
          </p:grpSp>
          <p:cxnSp>
            <p:nvCxnSpPr>
              <p:cNvPr id="51" name="Straight Arrow Connector 50">
                <a:extLst>
                  <a:ext uri="{FF2B5EF4-FFF2-40B4-BE49-F238E27FC236}">
                    <a16:creationId xmlns:a16="http://schemas.microsoft.com/office/drawing/2014/main" id="{8518E757-E8DC-D974-66AD-7199ADE06F5C}"/>
                  </a:ext>
                </a:extLst>
              </p:cNvPr>
              <p:cNvCxnSpPr>
                <a:cxnSpLocks/>
              </p:cNvCxnSpPr>
              <p:nvPr/>
            </p:nvCxnSpPr>
            <p:spPr>
              <a:xfrm>
                <a:off x="4405799" y="2276488"/>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52" name="TextBox 51">
                <a:extLst>
                  <a:ext uri="{FF2B5EF4-FFF2-40B4-BE49-F238E27FC236}">
                    <a16:creationId xmlns:a16="http://schemas.microsoft.com/office/drawing/2014/main" id="{551172C7-3938-32A6-C181-47A5ACCF5B95}"/>
                  </a:ext>
                </a:extLst>
              </p:cNvPr>
              <p:cNvSpPr txBox="1"/>
              <p:nvPr/>
            </p:nvSpPr>
            <p:spPr>
              <a:xfrm>
                <a:off x="3453607" y="2751501"/>
                <a:ext cx="1895754" cy="276999"/>
              </a:xfrm>
              <a:prstGeom prst="rect">
                <a:avLst/>
              </a:prstGeom>
              <a:noFill/>
            </p:spPr>
            <p:txBody>
              <a:bodyPr wrap="square" lIns="91440" tIns="45720" rIns="91440" bIns="45720" rtlCol="0" anchor="t">
                <a:spAutoFit/>
              </a:bodyPr>
              <a:lstStyle/>
              <a:p>
                <a:pPr algn="ctr"/>
                <a:r>
                  <a:rPr lang="en-GB" sz="1200">
                    <a:cs typeface="Calibri"/>
                  </a:rPr>
                  <a:t>Webinar: data entry</a:t>
                </a:r>
              </a:p>
            </p:txBody>
          </p:sp>
          <p:sp>
            <p:nvSpPr>
              <p:cNvPr id="95" name="TextBox 94">
                <a:extLst>
                  <a:ext uri="{FF2B5EF4-FFF2-40B4-BE49-F238E27FC236}">
                    <a16:creationId xmlns:a16="http://schemas.microsoft.com/office/drawing/2014/main" id="{BBF3EF99-7EA9-F840-7B36-5B014AF4C283}"/>
                  </a:ext>
                </a:extLst>
              </p:cNvPr>
              <p:cNvSpPr txBox="1"/>
              <p:nvPr/>
            </p:nvSpPr>
            <p:spPr>
              <a:xfrm>
                <a:off x="2452005" y="3268533"/>
                <a:ext cx="1728299" cy="461665"/>
              </a:xfrm>
              <a:prstGeom prst="rect">
                <a:avLst/>
              </a:prstGeom>
              <a:noFill/>
            </p:spPr>
            <p:txBody>
              <a:bodyPr wrap="square" lIns="91440" tIns="45720" rIns="91440" bIns="45720" rtlCol="0" anchor="t">
                <a:spAutoFit/>
              </a:bodyPr>
              <a:lstStyle/>
              <a:p>
                <a:pPr algn="ctr"/>
                <a:r>
                  <a:rPr lang="en-GB" sz="1200"/>
                  <a:t>Webinar: changes to measures and reporting</a:t>
                </a:r>
                <a:endParaRPr lang="en-US"/>
              </a:p>
            </p:txBody>
          </p:sp>
        </p:grpSp>
      </p:grpSp>
      <p:sp>
        <p:nvSpPr>
          <p:cNvPr id="140" name="Title 1">
            <a:extLst>
              <a:ext uri="{FF2B5EF4-FFF2-40B4-BE49-F238E27FC236}">
                <a16:creationId xmlns:a16="http://schemas.microsoft.com/office/drawing/2014/main" id="{F42C96A3-3549-F0DC-C90C-B49DDB9C9FC2}"/>
              </a:ext>
            </a:extLst>
          </p:cNvPr>
          <p:cNvSpPr>
            <a:spLocks noGrp="1"/>
          </p:cNvSpPr>
          <p:nvPr>
            <p:ph type="title"/>
          </p:nvPr>
        </p:nvSpPr>
        <p:spPr>
          <a:xfrm>
            <a:off x="480000" y="180000"/>
            <a:ext cx="11232000" cy="720000"/>
          </a:xfrm>
        </p:spPr>
        <p:txBody>
          <a:bodyPr/>
          <a:lstStyle/>
          <a:p>
            <a:r>
              <a:rPr lang="en-US"/>
              <a:t>Coming up..</a:t>
            </a:r>
          </a:p>
        </p:txBody>
      </p:sp>
      <p:sp>
        <p:nvSpPr>
          <p:cNvPr id="2" name="Rectangle 1">
            <a:extLst>
              <a:ext uri="{FF2B5EF4-FFF2-40B4-BE49-F238E27FC236}">
                <a16:creationId xmlns:a16="http://schemas.microsoft.com/office/drawing/2014/main" id="{3323B5A5-CC64-B80D-BCDA-7C193FC1023E}"/>
              </a:ext>
            </a:extLst>
          </p:cNvPr>
          <p:cNvSpPr/>
          <p:nvPr/>
        </p:nvSpPr>
        <p:spPr>
          <a:xfrm>
            <a:off x="6062987" y="1030932"/>
            <a:ext cx="1173372" cy="1555200"/>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t" anchorCtr="0"/>
          <a:lstStyle/>
          <a:p>
            <a:pPr algn="l"/>
            <a:endParaRPr lang="en-GB" sz="1400" b="1">
              <a:solidFill>
                <a:schemeClr val="tx1"/>
              </a:solidFill>
              <a:cs typeface="Georgia"/>
            </a:endParaRPr>
          </a:p>
        </p:txBody>
      </p:sp>
    </p:spTree>
    <p:extLst>
      <p:ext uri="{BB962C8B-B14F-4D97-AF65-F5344CB8AC3E}">
        <p14:creationId xmlns:p14="http://schemas.microsoft.com/office/powerpoint/2010/main" val="2350691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0B2-356C-1A40-B144-AB3B77A0F40C}"/>
              </a:ext>
            </a:extLst>
          </p:cNvPr>
          <p:cNvSpPr>
            <a:spLocks noGrp="1"/>
          </p:cNvSpPr>
          <p:nvPr>
            <p:ph type="title"/>
          </p:nvPr>
        </p:nvSpPr>
        <p:spPr>
          <a:xfrm>
            <a:off x="480000" y="2858966"/>
            <a:ext cx="11232000" cy="1140068"/>
          </a:xfrm>
          <a:ln w="38100">
            <a:solidFill>
              <a:srgbClr val="6101B9"/>
            </a:solidFill>
          </a:ln>
        </p:spPr>
        <p:style>
          <a:lnRef idx="2">
            <a:schemeClr val="accent5"/>
          </a:lnRef>
          <a:fillRef idx="1">
            <a:schemeClr val="lt1"/>
          </a:fillRef>
          <a:effectRef idx="0">
            <a:schemeClr val="accent5"/>
          </a:effectRef>
          <a:fontRef idx="minor">
            <a:schemeClr val="dk1"/>
          </a:fontRef>
        </p:style>
        <p:txBody>
          <a:bodyPr anchor="ctr"/>
          <a:lstStyle/>
          <a:p>
            <a:pPr algn="ctr"/>
            <a:r>
              <a:rPr lang="en-US">
                <a:cs typeface="Calibri" panose="020F0502020204030204" pitchFamily="34" charset="0"/>
              </a:rPr>
              <a:t>Changes to inpatient dataset</a:t>
            </a:r>
          </a:p>
        </p:txBody>
      </p:sp>
    </p:spTree>
    <p:extLst>
      <p:ext uri="{BB962C8B-B14F-4D97-AF65-F5344CB8AC3E}">
        <p14:creationId xmlns:p14="http://schemas.microsoft.com/office/powerpoint/2010/main" val="21531627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Arrival and scanning</a:t>
            </a:r>
          </a:p>
        </p:txBody>
      </p:sp>
      <p:pic>
        <p:nvPicPr>
          <p:cNvPr id="12" name="Picture 11">
            <a:extLst>
              <a:ext uri="{FF2B5EF4-FFF2-40B4-BE49-F238E27FC236}">
                <a16:creationId xmlns:a16="http://schemas.microsoft.com/office/drawing/2014/main" id="{7AE27186-9FBB-3E5E-9ECA-76441AA6B1BB}"/>
              </a:ext>
            </a:extLst>
          </p:cNvPr>
          <p:cNvPicPr>
            <a:picLocks noChangeAspect="1"/>
          </p:cNvPicPr>
          <p:nvPr/>
        </p:nvPicPr>
        <p:blipFill>
          <a:blip r:embed="rId2"/>
          <a:stretch>
            <a:fillRect/>
          </a:stretch>
        </p:blipFill>
        <p:spPr>
          <a:xfrm>
            <a:off x="480000" y="2944959"/>
            <a:ext cx="7772400" cy="3536257"/>
          </a:xfrm>
          <a:prstGeom prst="rect">
            <a:avLst/>
          </a:prstGeom>
        </p:spPr>
      </p:pic>
      <p:pic>
        <p:nvPicPr>
          <p:cNvPr id="13" name="Picture 12">
            <a:extLst>
              <a:ext uri="{FF2B5EF4-FFF2-40B4-BE49-F238E27FC236}">
                <a16:creationId xmlns:a16="http://schemas.microsoft.com/office/drawing/2014/main" id="{0A736002-6990-C086-7645-9CE0CA8CA11F}"/>
              </a:ext>
            </a:extLst>
          </p:cNvPr>
          <p:cNvPicPr>
            <a:picLocks noChangeAspect="1"/>
          </p:cNvPicPr>
          <p:nvPr/>
        </p:nvPicPr>
        <p:blipFill>
          <a:blip r:embed="rId3"/>
          <a:stretch>
            <a:fillRect/>
          </a:stretch>
        </p:blipFill>
        <p:spPr>
          <a:xfrm>
            <a:off x="480000" y="1052711"/>
            <a:ext cx="7772400" cy="1739537"/>
          </a:xfrm>
          <a:prstGeom prst="rect">
            <a:avLst/>
          </a:prstGeom>
        </p:spPr>
      </p:pic>
    </p:spTree>
    <p:extLst>
      <p:ext uri="{BB962C8B-B14F-4D97-AF65-F5344CB8AC3E}">
        <p14:creationId xmlns:p14="http://schemas.microsoft.com/office/powerpoint/2010/main" val="591528110"/>
      </p:ext>
    </p:extLst>
  </p:cSld>
  <p:clrMapOvr>
    <a:masterClrMapping/>
  </p:clrMapOvr>
  <p:transition>
    <p:fade/>
  </p:transition>
</p:sld>
</file>

<file path=ppt/theme/theme1.xml><?xml version="1.0" encoding="utf-8"?>
<a:theme xmlns:a="http://schemas.openxmlformats.org/drawingml/2006/main" name="KCL CTEL presentation template_180112">
  <a:themeElements>
    <a:clrScheme name="KCL">
      <a:dk1>
        <a:sysClr val="windowText" lastClr="000000"/>
      </a:dk1>
      <a:lt1>
        <a:sysClr val="window" lastClr="FFFFFF"/>
      </a:lt1>
      <a:dk2>
        <a:srgbClr val="0A2D50"/>
      </a:dk2>
      <a:lt2>
        <a:srgbClr val="CDD7DC"/>
      </a:lt2>
      <a:accent1>
        <a:srgbClr val="E2231A"/>
      </a:accent1>
      <a:accent2>
        <a:srgbClr val="FF5F05"/>
      </a:accent2>
      <a:accent3>
        <a:srgbClr val="F5B90F"/>
      </a:accent3>
      <a:accent4>
        <a:srgbClr val="C8E128"/>
      </a:accent4>
      <a:accent5>
        <a:srgbClr val="009EA0"/>
      </a:accent5>
      <a:accent6>
        <a:srgbClr val="005AD2"/>
      </a:accent6>
      <a:hlink>
        <a:srgbClr val="E2231A"/>
      </a:hlink>
      <a:folHlink>
        <a:srgbClr val="E2231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t" anchorCtr="0"/>
      <a:lstStyle>
        <a:defPPr algn="l">
          <a:defRPr sz="1400" b="1" dirty="0" smtClean="0">
            <a:solidFill>
              <a:schemeClr val="tx1"/>
            </a:solidFill>
            <a:cs typeface="Georgia"/>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49B91EFC09194286D6EC89A89F5C13" ma:contentTypeVersion="21" ma:contentTypeDescription="Create a new document." ma:contentTypeScope="" ma:versionID="1b86d75f39f7b31c107612e9ef5b6153">
  <xsd:schema xmlns:xsd="http://www.w3.org/2001/XMLSchema" xmlns:xs="http://www.w3.org/2001/XMLSchema" xmlns:p="http://schemas.microsoft.com/office/2006/metadata/properties" xmlns:ns1="http://schemas.microsoft.com/sharepoint/v3" xmlns:ns2="0f6cbe84-0c1a-4b77-9fc1-6dc3c1c0965e" xmlns:ns3="2ef312ff-8833-4413-9d5f-b396115bef04" xmlns:ns4="4aaf35b1-80a8-48e7-9d03-c612add1997b" targetNamespace="http://schemas.microsoft.com/office/2006/metadata/properties" ma:root="true" ma:fieldsID="31e707acd387ee3ca79eaba99839f74e" ns1:_="" ns2:_="" ns3:_="" ns4:_="">
    <xsd:import namespace="http://schemas.microsoft.com/sharepoint/v3"/>
    <xsd:import namespace="0f6cbe84-0c1a-4b77-9fc1-6dc3c1c0965e"/>
    <xsd:import namespace="2ef312ff-8833-4413-9d5f-b396115bef04"/>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Number" minOccurs="0"/>
                <xsd:element ref="ns2:MediaLengthInSeconds" minOccurs="0"/>
                <xsd:element ref="ns2:lcf76f155ced4ddcb4097134ff3c332f" minOccurs="0"/>
                <xsd:element ref="ns4:TaxCatchAll"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6cbe84-0c1a-4b77-9fc1-6dc3c1c09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DateTaken" ma:index="25" nillable="true" ma:displayName="MediaServiceDateTaken" ma:hidden="true" ma:internalName="MediaServiceDateTake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Location" ma:index="27" nillable="true" ma:displayName="Location" ma:description="" ma:indexed="true" ma:internalName="MediaServiceLocation"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f312ff-8833-4413-9d5f-b396115bef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b4e095b-1101-4ecf-b922-07d4f903192c}" ma:internalName="TaxCatchAll" ma:showField="CatchAllData" ma:web="2ef312ff-8833-4413-9d5f-b396115bef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f6cbe84-0c1a-4b77-9fc1-6dc3c1c0965e">
      <Terms xmlns="http://schemas.microsoft.com/office/infopath/2007/PartnerControls"/>
    </lcf76f155ced4ddcb4097134ff3c332f>
    <TaxCatchAll xmlns="4aaf35b1-80a8-48e7-9d03-c612add1997b" xsi:nil="true"/>
    <_ip_UnifiedCompliancePolicyProperties xmlns="http://schemas.microsoft.com/sharepoint/v3" xsi:nil="true"/>
    <Number xmlns="0f6cbe84-0c1a-4b77-9fc1-6dc3c1c0965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4F96A4-1B61-4CAC-B947-BD1209AF9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6cbe84-0c1a-4b77-9fc1-6dc3c1c0965e"/>
    <ds:schemaRef ds:uri="2ef312ff-8833-4413-9d5f-b396115bef04"/>
    <ds:schemaRef ds:uri="4aaf35b1-80a8-48e7-9d03-c612add19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B4FFAB-A2D9-4FD5-855F-F65126373F7D}">
  <ds:schemaRefs>
    <ds:schemaRef ds:uri="http://schemas.microsoft.com/sharepoint/v3"/>
    <ds:schemaRef ds:uri="http://www.w3.org/XML/1998/namespace"/>
    <ds:schemaRef ds:uri="http://purl.org/dc/terms/"/>
    <ds:schemaRef ds:uri="http://purl.org/dc/elements/1.1/"/>
    <ds:schemaRef ds:uri="http://schemas.openxmlformats.org/package/2006/metadata/core-properties"/>
    <ds:schemaRef ds:uri="2ef312ff-8833-4413-9d5f-b396115bef04"/>
    <ds:schemaRef ds:uri="http://schemas.microsoft.com/office/2006/documentManagement/types"/>
    <ds:schemaRef ds:uri="http://purl.org/dc/dcmitype/"/>
    <ds:schemaRef ds:uri="http://schemas.microsoft.com/office/infopath/2007/PartnerControls"/>
    <ds:schemaRef ds:uri="4aaf35b1-80a8-48e7-9d03-c612add1997b"/>
    <ds:schemaRef ds:uri="0f6cbe84-0c1a-4b77-9fc1-6dc3c1c0965e"/>
    <ds:schemaRef ds:uri="http://schemas.microsoft.com/office/2006/metadata/properties"/>
  </ds:schemaRefs>
</ds:datastoreItem>
</file>

<file path=customXml/itemProps3.xml><?xml version="1.0" encoding="utf-8"?>
<ds:datastoreItem xmlns:ds="http://schemas.openxmlformats.org/officeDocument/2006/customXml" ds:itemID="{4A9C8777-C6EC-4528-A529-B1E15BCDF7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1767</Words>
  <Application>Microsoft Office PowerPoint</Application>
  <PresentationFormat>Widescreen</PresentationFormat>
  <Paragraphs>202</Paragraphs>
  <Slides>27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Georgia</vt:lpstr>
      <vt:lpstr>Kings Caslon Text</vt:lpstr>
      <vt:lpstr>KingsBureauGrot FiveOne</vt:lpstr>
      <vt:lpstr>KingsBureauGrot ThreeSeven</vt:lpstr>
      <vt:lpstr>Symbol</vt:lpstr>
      <vt:lpstr>KCL CTEL presentation template_180112</vt:lpstr>
      <vt:lpstr>SSNAP Dataset Changes 2024</vt:lpstr>
      <vt:lpstr>Contents</vt:lpstr>
      <vt:lpstr>Background</vt:lpstr>
      <vt:lpstr>PowerPoint Presentation</vt:lpstr>
      <vt:lpstr>Timeline of dataset changes</vt:lpstr>
      <vt:lpstr>What has happened so far..</vt:lpstr>
      <vt:lpstr>Coming up..</vt:lpstr>
      <vt:lpstr>Changes to inpatient dataset</vt:lpstr>
      <vt:lpstr>Arrival and scanning</vt:lpstr>
      <vt:lpstr>Stroke type and reperfusion treatment</vt:lpstr>
      <vt:lpstr>Management of intracerebral haemorrhage</vt:lpstr>
      <vt:lpstr>Management of intracerebral haemorrhage</vt:lpstr>
      <vt:lpstr>Rehabilitation</vt:lpstr>
      <vt:lpstr>Rehabilitation</vt:lpstr>
      <vt:lpstr>Rehabilitation</vt:lpstr>
      <vt:lpstr>Rehabilitation: Motor function</vt:lpstr>
      <vt:lpstr>Rehabilitation: Psychological function</vt:lpstr>
      <vt:lpstr>Rehabilitation: Communication/swallowing</vt:lpstr>
      <vt:lpstr>Rehabilitation: Other</vt:lpstr>
      <vt:lpstr>Vision screening and employment status</vt:lpstr>
      <vt:lpstr>Discharge with community</vt:lpstr>
      <vt:lpstr>Activities of Daily Living (ADL) and named contact on discharge</vt:lpstr>
      <vt:lpstr>Changes to six-month assessment dataset</vt:lpstr>
      <vt:lpstr>Mood, cognition and vision screening</vt:lpstr>
      <vt:lpstr>Activities of Daily Living (ADL)</vt:lpstr>
      <vt:lpstr>Next steps and 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Sue</dc:creator>
  <cp:lastModifiedBy>Anita Segilola</cp:lastModifiedBy>
  <cp:revision>4</cp:revision>
  <dcterms:created xsi:type="dcterms:W3CDTF">2018-06-13T12:38:06Z</dcterms:created>
  <dcterms:modified xsi:type="dcterms:W3CDTF">2024-01-25T15:29:12Z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0x0101004749B91EFC09194286D6EC89A89F5C13</vt:lpwstr>
  </property>
  <property fmtid="{D5CDD505-2E9C-101B-9397-08002B2CF9AE}" pid="3" name="MediaServiceImageTags">
    <vt:lpwstr/>
  </property>
</Properties>
</file>